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9" r:id="rId5"/>
  </p:sldMasterIdLst>
  <p:notesMasterIdLst>
    <p:notesMasterId r:id="rId44"/>
  </p:notesMasterIdLst>
  <p:sldIdLst>
    <p:sldId id="276" r:id="rId6"/>
    <p:sldId id="311" r:id="rId7"/>
    <p:sldId id="367" r:id="rId8"/>
    <p:sldId id="370" r:id="rId9"/>
    <p:sldId id="448" r:id="rId10"/>
    <p:sldId id="373" r:id="rId11"/>
    <p:sldId id="380" r:id="rId12"/>
    <p:sldId id="432" r:id="rId13"/>
    <p:sldId id="381" r:id="rId14"/>
    <p:sldId id="459" r:id="rId15"/>
    <p:sldId id="445" r:id="rId16"/>
    <p:sldId id="382" r:id="rId17"/>
    <p:sldId id="383" r:id="rId18"/>
    <p:sldId id="452" r:id="rId19"/>
    <p:sldId id="384" r:id="rId20"/>
    <p:sldId id="256" r:id="rId21"/>
    <p:sldId id="457" r:id="rId22"/>
    <p:sldId id="449" r:id="rId23"/>
    <p:sldId id="450" r:id="rId24"/>
    <p:sldId id="444" r:id="rId25"/>
    <p:sldId id="451" r:id="rId26"/>
    <p:sldId id="443" r:id="rId27"/>
    <p:sldId id="437" r:id="rId28"/>
    <p:sldId id="442" r:id="rId29"/>
    <p:sldId id="454" r:id="rId30"/>
    <p:sldId id="441" r:id="rId31"/>
    <p:sldId id="456" r:id="rId32"/>
    <p:sldId id="440" r:id="rId33"/>
    <p:sldId id="389" r:id="rId34"/>
    <p:sldId id="439" r:id="rId35"/>
    <p:sldId id="435" r:id="rId36"/>
    <p:sldId id="438" r:id="rId37"/>
    <p:sldId id="413" r:id="rId38"/>
    <p:sldId id="411" r:id="rId39"/>
    <p:sldId id="430" r:id="rId40"/>
    <p:sldId id="453" r:id="rId41"/>
    <p:sldId id="436" r:id="rId42"/>
    <p:sldId id="30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4" userDrawn="1">
          <p15:clr>
            <a:srgbClr val="A4A3A4"/>
          </p15:clr>
        </p15:guide>
        <p15:guide id="2" pos="27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B"/>
    <a:srgbClr val="FFD933"/>
    <a:srgbClr val="006600"/>
    <a:srgbClr val="33A853"/>
    <a:srgbClr val="2083D4"/>
    <a:srgbClr val="FEDA00"/>
    <a:srgbClr val="4285F5"/>
    <a:srgbClr val="08608E"/>
    <a:srgbClr val="076700"/>
    <a:srgbClr val="FCBC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09"/>
    <p:restoredTop sz="50991"/>
  </p:normalViewPr>
  <p:slideViewPr>
    <p:cSldViewPr snapToGrid="0" snapToObjects="1">
      <p:cViewPr varScale="1">
        <p:scale>
          <a:sx n="64" d="100"/>
          <a:sy n="64" d="100"/>
        </p:scale>
        <p:origin x="1864" y="168"/>
      </p:cViewPr>
      <p:guideLst>
        <p:guide orient="horz" pos="3864"/>
        <p:guide pos="2736"/>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1" i="0" u="none" strike="noStrike" kern="1200" cap="all" spc="50" baseline="0">
                <a:solidFill>
                  <a:schemeClr val="tx1">
                    <a:lumMod val="65000"/>
                    <a:lumOff val="35000"/>
                  </a:schemeClr>
                </a:solidFill>
                <a:latin typeface="+mn-lt"/>
                <a:ea typeface="+mn-ea"/>
                <a:cs typeface="+mn-cs"/>
              </a:defRPr>
            </a:pPr>
            <a:r>
              <a:rPr lang="en-US" sz="4000"/>
              <a:t>A TYPICAL DAY</a:t>
            </a:r>
          </a:p>
        </c:rich>
      </c:tx>
      <c:overlay val="0"/>
      <c:spPr>
        <a:noFill/>
        <a:ln>
          <a:noFill/>
        </a:ln>
        <a:effectLst/>
      </c:spPr>
      <c:txPr>
        <a:bodyPr rot="0" spcFirstLastPara="1" vertOverflow="ellipsis" vert="horz" wrap="square" anchor="ctr" anchorCtr="1"/>
        <a:lstStyle/>
        <a:p>
          <a:pPr>
            <a:defRPr sz="40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Rocket Sans" panose="020B0602020202020204" pitchFamily="34" charset="0"/>
                <a:ea typeface="Rocket Sans" panose="020B0602020202020204" pitchFamily="34" charset="0"/>
              </a:rPr>
              <a:t>Hours</a:t>
            </a:r>
          </a:p>
        </c:rich>
      </c:tx>
      <c:overlay val="0"/>
      <c:spPr>
        <a:noFill/>
        <a:ln>
          <a:noFill/>
        </a:ln>
        <a:effectLst/>
      </c:spPr>
      <c:txPr>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Hours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chemeClr val="bg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29E4-D842-8EE5-94EA7B19D866}"/>
              </c:ext>
            </c:extLst>
          </c:dPt>
          <c:dPt>
            <c:idx val="1"/>
            <c:invertIfNegative val="0"/>
            <c:bubble3D val="0"/>
            <c:spPr>
              <a:solidFill>
                <a:schemeClr val="bg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9E4-D842-8EE5-94EA7B19D866}"/>
              </c:ext>
            </c:extLst>
          </c:dPt>
          <c:dPt>
            <c:idx val="2"/>
            <c:invertIfNegative val="0"/>
            <c:bubble3D val="0"/>
            <c:spPr>
              <a:solidFill>
                <a:schemeClr val="bg1"/>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29E4-D842-8EE5-94EA7B19D866}"/>
              </c:ext>
            </c:extLst>
          </c:dPt>
          <c:dPt>
            <c:idx val="3"/>
            <c:invertIfNegative val="0"/>
            <c:bubble3D val="0"/>
            <c:spPr>
              <a:solidFill>
                <a:srgbClr val="FFD933"/>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856F-A449-B1A5-6B0B83A8EA91}"/>
              </c:ext>
            </c:extLst>
          </c:dPt>
          <c:dLbls>
            <c:delete val="1"/>
          </c:dLbls>
          <c:cat>
            <c:strRef>
              <c:f>Sheet1!$A$2:$A$5</c:f>
              <c:strCache>
                <c:ptCount val="4"/>
                <c:pt idx="0">
                  <c:v>Work/Commute</c:v>
                </c:pt>
                <c:pt idx="1">
                  <c:v>Sleep</c:v>
                </c:pt>
                <c:pt idx="2">
                  <c:v>Dinner/Hang with Kids</c:v>
                </c:pt>
                <c:pt idx="3">
                  <c:v>TV Time</c:v>
                </c:pt>
              </c:strCache>
            </c:strRef>
          </c:cat>
          <c:val>
            <c:numRef>
              <c:f>Sheet1!$B$2:$B$5</c:f>
              <c:numCache>
                <c:formatCode>General</c:formatCode>
                <c:ptCount val="4"/>
                <c:pt idx="0">
                  <c:v>10</c:v>
                </c:pt>
                <c:pt idx="1">
                  <c:v>8</c:v>
                </c:pt>
                <c:pt idx="2">
                  <c:v>4</c:v>
                </c:pt>
                <c:pt idx="3">
                  <c:v>2</c:v>
                </c:pt>
              </c:numCache>
            </c:numRef>
          </c:val>
          <c:extLst>
            <c:ext xmlns:c16="http://schemas.microsoft.com/office/drawing/2014/chart" uri="{C3380CC4-5D6E-409C-BE32-E72D297353CC}">
              <c16:uniqueId val="{00000000-856F-A449-B1A5-6B0B83A8EA91}"/>
            </c:ext>
          </c:extLst>
        </c:ser>
        <c:dLbls>
          <c:dLblPos val="inEnd"/>
          <c:showLegendKey val="0"/>
          <c:showVal val="1"/>
          <c:showCatName val="0"/>
          <c:showSerName val="0"/>
          <c:showPercent val="0"/>
          <c:showBubbleSize val="0"/>
        </c:dLbls>
        <c:gapWidth val="115"/>
        <c:overlap val="-20"/>
        <c:axId val="1293232224"/>
        <c:axId val="1297624000"/>
      </c:barChart>
      <c:catAx>
        <c:axId val="1293232224"/>
        <c:scaling>
          <c:orientation val="maxMin"/>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800" b="0" i="0" u="none" strike="noStrike" kern="1200" baseline="0">
                <a:solidFill>
                  <a:schemeClr val="lt1">
                    <a:lumMod val="85000"/>
                  </a:schemeClr>
                </a:solidFill>
                <a:latin typeface="Rocket Sans" panose="020B0602020202020204" pitchFamily="34" charset="0"/>
                <a:ea typeface="Rocket Sans" panose="020B0602020202020204" pitchFamily="34" charset="0"/>
                <a:cs typeface="+mn-cs"/>
              </a:defRPr>
            </a:pPr>
            <a:endParaRPr lang="en-US"/>
          </a:p>
        </c:txPr>
        <c:crossAx val="1297624000"/>
        <c:crosses val="autoZero"/>
        <c:auto val="1"/>
        <c:lblAlgn val="ctr"/>
        <c:lblOffset val="100"/>
        <c:noMultiLvlLbl val="0"/>
      </c:catAx>
      <c:valAx>
        <c:axId val="1297624000"/>
        <c:scaling>
          <c:orientation val="minMax"/>
        </c:scaling>
        <c:delete val="0"/>
        <c:axPos val="t"/>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Rocket Sans" panose="020B0602020202020204" pitchFamily="34" charset="0"/>
                <a:ea typeface="Rocket Sans" panose="020B0602020202020204" pitchFamily="34" charset="0"/>
                <a:cs typeface="+mn-cs"/>
              </a:defRPr>
            </a:pPr>
            <a:endParaRPr lang="en-US"/>
          </a:p>
        </c:txPr>
        <c:crossAx val="1293232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21B8B-00AD-A747-8DB8-0E69FC3A653A}"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CD7E-1197-9041-9EA9-3B1097BE463D}" type="slidenum">
              <a:rPr lang="en-US" smtClean="0"/>
              <a:t>‹#›</a:t>
            </a:fld>
            <a:endParaRPr lang="en-US"/>
          </a:p>
        </p:txBody>
      </p:sp>
    </p:spTree>
    <p:extLst>
      <p:ext uri="{BB962C8B-B14F-4D97-AF65-F5344CB8AC3E}">
        <p14:creationId xmlns:p14="http://schemas.microsoft.com/office/powerpoint/2010/main" val="280742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my name is Don Ward.</a:t>
            </a:r>
          </a:p>
          <a:p>
            <a:endParaRPr lang="en-US" dirty="0"/>
          </a:p>
          <a:p>
            <a:r>
              <a:rPr lang="en-US" dirty="0"/>
              <a:t>I am a Sr Research Engineer at Quicken Loans on the Emerging Tech Team. Today I am going to talk about how to keep up with technology and my journey.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a:t>
            </a:fld>
            <a:endParaRPr lang="en-US"/>
          </a:p>
        </p:txBody>
      </p:sp>
    </p:spTree>
    <p:extLst>
      <p:ext uri="{BB962C8B-B14F-4D97-AF65-F5344CB8AC3E}">
        <p14:creationId xmlns:p14="http://schemas.microsoft.com/office/powerpoint/2010/main" val="397576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 picked something that I was a bit familiar with as well as something that was shiny and new.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 picked a new mobile development framework called Flutter which in a nutshell allows for mobile apps for iOS and Android devices to be created from only one codebase.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It is pretty cool, and I was excited to kick the tires and start learning about it.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So what is Flutter, </a:t>
            </a:r>
          </a:p>
          <a:p>
            <a:pPr lvl="0"/>
            <a:endParaRPr lang="en-US" sz="1200" kern="1200" dirty="0">
              <a:solidFill>
                <a:schemeClr val="tx1"/>
              </a:solidFill>
              <a:effectLst/>
              <a:latin typeface="+mn-lt"/>
              <a:ea typeface="+mn-ea"/>
              <a:cs typeface="+mn-cs"/>
            </a:endParaRPr>
          </a:p>
          <a:p>
            <a:pPr marL="228600" lvl="0" indent="-228600">
              <a:buFont typeface="Arial" panose="020B0604020202020204" pitchFamily="34" charset="0"/>
              <a:buChar char="•"/>
            </a:pPr>
            <a:r>
              <a:rPr lang="en-US" sz="1200" kern="1200" dirty="0">
                <a:solidFill>
                  <a:schemeClr val="tx1"/>
                </a:solidFill>
                <a:effectLst/>
                <a:latin typeface="+mn-lt"/>
                <a:ea typeface="+mn-ea"/>
                <a:cs typeface="+mn-cs"/>
              </a:rPr>
              <a:t>Cross platform for Android, iOS, Web and </a:t>
            </a:r>
            <a:r>
              <a:rPr lang="en-US" sz="1200" kern="1200" dirty="0" err="1">
                <a:solidFill>
                  <a:schemeClr val="tx1"/>
                </a:solidFill>
                <a:effectLst/>
                <a:latin typeface="+mn-lt"/>
                <a:ea typeface="+mn-ea"/>
                <a:cs typeface="+mn-cs"/>
              </a:rPr>
              <a:t>ChromeOS</a:t>
            </a:r>
            <a:endParaRPr lang="en-US" sz="1200" kern="1200" dirty="0">
              <a:solidFill>
                <a:schemeClr val="tx1"/>
              </a:solidFill>
              <a:effectLst/>
              <a:latin typeface="+mn-lt"/>
              <a:ea typeface="+mn-ea"/>
              <a:cs typeface="+mn-cs"/>
            </a:endParaRPr>
          </a:p>
          <a:p>
            <a:pPr marL="228600" lvl="0" indent="-228600">
              <a:buFont typeface="Arial" panose="020B0604020202020204" pitchFamily="34" charset="0"/>
              <a:buChar char="•"/>
            </a:pPr>
            <a:r>
              <a:rPr lang="en-US" sz="1200" kern="1200" dirty="0">
                <a:solidFill>
                  <a:schemeClr val="tx1"/>
                </a:solidFill>
                <a:effectLst/>
                <a:latin typeface="+mn-lt"/>
                <a:ea typeface="+mn-ea"/>
                <a:cs typeface="+mn-cs"/>
              </a:rPr>
              <a:t>Performant – uses a Canvas</a:t>
            </a:r>
          </a:p>
          <a:p>
            <a:pPr marL="228600" lvl="0" indent="-228600">
              <a:buFont typeface="Arial" panose="020B0604020202020204" pitchFamily="34" charset="0"/>
              <a:buChar char="•"/>
            </a:pPr>
            <a:r>
              <a:rPr lang="en-US" sz="1200" kern="1200" dirty="0">
                <a:solidFill>
                  <a:schemeClr val="tx1"/>
                </a:solidFill>
                <a:effectLst/>
                <a:latin typeface="+mn-lt"/>
                <a:ea typeface="+mn-ea"/>
                <a:cs typeface="+mn-cs"/>
              </a:rPr>
              <a:t>Backed by Google</a:t>
            </a:r>
          </a:p>
          <a:p>
            <a:pPr marL="228600" lvl="0" indent="-228600">
              <a:buFont typeface="Arial" panose="020B0604020202020204" pitchFamily="34" charset="0"/>
              <a:buChar char="•"/>
            </a:pPr>
            <a:r>
              <a:rPr lang="en-US" sz="1200" kern="1200" dirty="0">
                <a:solidFill>
                  <a:schemeClr val="tx1"/>
                </a:solidFill>
                <a:effectLst/>
                <a:latin typeface="+mn-lt"/>
                <a:ea typeface="+mn-ea"/>
                <a:cs typeface="+mn-cs"/>
              </a:rPr>
              <a:t>Written in Dart</a:t>
            </a:r>
          </a:p>
          <a:p>
            <a:pPr marL="228600" lvl="0" indent="-228600">
              <a:buFont typeface="Arial" panose="020B0604020202020204" pitchFamily="34" charset="0"/>
              <a:buChar char="•"/>
            </a:pPr>
            <a:r>
              <a:rPr lang="en-US" sz="1200" kern="1200" dirty="0">
                <a:solidFill>
                  <a:schemeClr val="tx1"/>
                </a:solidFill>
                <a:effectLst/>
                <a:latin typeface="+mn-lt"/>
                <a:ea typeface="+mn-ea"/>
                <a:cs typeface="+mn-cs"/>
              </a:rPr>
              <a:t>Apps like Abbey Road’s app, Hamilton the Broadway Musical, and Alibaba’s app are written in it.</a:t>
            </a:r>
          </a:p>
          <a:p>
            <a:pPr marL="228600" lvl="0" indent="-228600">
              <a:buFont typeface="Arial" panose="020B0604020202020204" pitchFamily="34" charset="0"/>
              <a:buChar char="•"/>
            </a:pPr>
            <a:r>
              <a:rPr lang="en-US" sz="1200" kern="1200" dirty="0" err="1">
                <a:solidFill>
                  <a:schemeClr val="tx1"/>
                </a:solidFill>
                <a:effectLst/>
                <a:latin typeface="+mn-lt"/>
                <a:ea typeface="+mn-ea"/>
                <a:cs typeface="+mn-cs"/>
              </a:rPr>
              <a:t>Reflectly</a:t>
            </a:r>
            <a:r>
              <a:rPr lang="en-US" sz="1200" kern="1200" dirty="0">
                <a:solidFill>
                  <a:schemeClr val="tx1"/>
                </a:solidFill>
                <a:effectLst/>
                <a:latin typeface="+mn-lt"/>
                <a:ea typeface="+mn-ea"/>
                <a:cs typeface="+mn-cs"/>
              </a:rPr>
              <a:t> is also written in it – feature app of the day in Apple App Store recently.</a:t>
            </a:r>
          </a:p>
          <a:p>
            <a:pPr marL="228600" lvl="0" indent="-228600">
              <a:buFont typeface="Arial" panose="020B0604020202020204" pitchFamily="34" charset="0"/>
              <a:buChar char="•"/>
            </a:pPr>
            <a:r>
              <a:rPr lang="en-US" sz="1200" kern="1200" dirty="0">
                <a:solidFill>
                  <a:schemeClr val="tx1"/>
                </a:solidFill>
                <a:effectLst/>
                <a:latin typeface="+mn-lt"/>
                <a:ea typeface="+mn-ea"/>
                <a:cs typeface="+mn-cs"/>
              </a:rPr>
              <a:t>Very active development:</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Dec 2018 – V1.0</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Today – V1.9</a:t>
            </a:r>
          </a:p>
          <a:p>
            <a:pPr marL="685800" lvl="1" indent="-228600">
              <a:buFont typeface="Arial" panose="020B0604020202020204" pitchFamily="34" charset="0"/>
              <a:buChar char="•"/>
            </a:pPr>
            <a:endParaRPr lang="en-US" sz="1200" kern="1200" dirty="0">
              <a:solidFill>
                <a:schemeClr val="tx1"/>
              </a:solidFill>
              <a:effectLst/>
              <a:latin typeface="+mn-lt"/>
              <a:ea typeface="+mn-ea"/>
              <a:cs typeface="+mn-cs"/>
            </a:endParaRPr>
          </a:p>
          <a:p>
            <a:pPr marL="228600" lvl="0" indent="-228600">
              <a:buFont typeface="Arial" panose="020B0604020202020204" pitchFamily="34" charset="0"/>
              <a:buChar char="•"/>
            </a:pPr>
            <a:r>
              <a:rPr lang="en-US" sz="1200" kern="1200" dirty="0">
                <a:solidFill>
                  <a:schemeClr val="tx1"/>
                </a:solidFill>
                <a:effectLst/>
                <a:latin typeface="+mn-lt"/>
                <a:ea typeface="+mn-ea"/>
                <a:cs typeface="+mn-cs"/>
              </a:rPr>
              <a:t>Next big event</a:t>
            </a:r>
          </a:p>
        </p:txBody>
      </p:sp>
      <p:sp>
        <p:nvSpPr>
          <p:cNvPr id="4" name="Slide Number Placeholder 3"/>
          <p:cNvSpPr>
            <a:spLocks noGrp="1"/>
          </p:cNvSpPr>
          <p:nvPr>
            <p:ph type="sldNum" sz="quarter" idx="5"/>
          </p:nvPr>
        </p:nvSpPr>
        <p:spPr/>
        <p:txBody>
          <a:bodyPr/>
          <a:lstStyle/>
          <a:p>
            <a:fld id="{9F48CD7E-1197-9041-9EA9-3B1097BE463D}" type="slidenum">
              <a:rPr lang="en-US" smtClean="0"/>
              <a:t>10</a:t>
            </a:fld>
            <a:endParaRPr lang="en-US"/>
          </a:p>
        </p:txBody>
      </p:sp>
    </p:spTree>
    <p:extLst>
      <p:ext uri="{BB962C8B-B14F-4D97-AF65-F5344CB8AC3E}">
        <p14:creationId xmlns:p14="http://schemas.microsoft.com/office/powerpoint/2010/main" val="426686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 where did I start?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To the Internet!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 started with a video tutorial on YouTube on Flutter. I looked really good, and was paced well. The creator seems to understand the in's and out's of the framework and did not go to fast for me.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issue was - it only lasted a few days. I got too distracted and as we layered learnings on top of learnings, the memorization of it all was done was not helping me. I needed to tackle problems myself to learn</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11</a:t>
            </a:fld>
            <a:endParaRPr lang="en-US"/>
          </a:p>
        </p:txBody>
      </p:sp>
    </p:spTree>
    <p:extLst>
      <p:ext uri="{BB962C8B-B14F-4D97-AF65-F5344CB8AC3E}">
        <p14:creationId xmlns:p14="http://schemas.microsoft.com/office/powerpoint/2010/main" val="845013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thing - video and being shown how to build using a technology was not working for 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needed something stickier – something that was more self-directed. I tried Udacity courses, Coursera courses, online videos, but none of it stuck. I retain stuff by experience and recalling how I solved problems – courses were not cutting it. Then I learned about a thing called the #100Days of Code challenge.</a:t>
            </a:r>
          </a:p>
        </p:txBody>
      </p:sp>
      <p:sp>
        <p:nvSpPr>
          <p:cNvPr id="4" name="Slide Number Placeholder 3"/>
          <p:cNvSpPr>
            <a:spLocks noGrp="1"/>
          </p:cNvSpPr>
          <p:nvPr>
            <p:ph type="sldNum" sz="quarter" idx="5"/>
          </p:nvPr>
        </p:nvSpPr>
        <p:spPr/>
        <p:txBody>
          <a:bodyPr/>
          <a:lstStyle/>
          <a:p>
            <a:fld id="{9F48CD7E-1197-9041-9EA9-3B1097BE463D}" type="slidenum">
              <a:rPr lang="en-US" smtClean="0"/>
              <a:t>12</a:t>
            </a:fld>
            <a:endParaRPr lang="en-US"/>
          </a:p>
        </p:txBody>
      </p:sp>
    </p:spTree>
    <p:extLst>
      <p:ext uri="{BB962C8B-B14F-4D97-AF65-F5344CB8AC3E}">
        <p14:creationId xmlns:p14="http://schemas.microsoft.com/office/powerpoint/2010/main" val="3425214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#100DaysOfCode Challenge was something I found randomly online and as I learned more, I thought they might be on to something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the challenge boils down to this – build something valuable outside of your day to day work using 1 hour a day – keep a log of your time, what your learned and share it on social media.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a software developer, this would be coding for 1 hour a day. They recommend using Git to log your time with a template they provide. Additionally you can commit your code each day if you want. As for social media everyone seems to use Twitter for this.</a:t>
            </a:r>
          </a:p>
        </p:txBody>
      </p:sp>
      <p:sp>
        <p:nvSpPr>
          <p:cNvPr id="4" name="Slide Number Placeholder 3"/>
          <p:cNvSpPr>
            <a:spLocks noGrp="1"/>
          </p:cNvSpPr>
          <p:nvPr>
            <p:ph type="sldNum" sz="quarter" idx="5"/>
          </p:nvPr>
        </p:nvSpPr>
        <p:spPr/>
        <p:txBody>
          <a:bodyPr/>
          <a:lstStyle/>
          <a:p>
            <a:fld id="{9F48CD7E-1197-9041-9EA9-3B1097BE463D}" type="slidenum">
              <a:rPr lang="en-US" smtClean="0"/>
              <a:t>13</a:t>
            </a:fld>
            <a:endParaRPr lang="en-US"/>
          </a:p>
        </p:txBody>
      </p:sp>
    </p:spTree>
    <p:extLst>
      <p:ext uri="{BB962C8B-B14F-4D97-AF65-F5344CB8AC3E}">
        <p14:creationId xmlns:p14="http://schemas.microsoft.com/office/powerpoint/2010/main" val="51478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I like to think of the #100DaysOfCode challenge as having 3 simple rules. </a:t>
            </a:r>
          </a:p>
          <a:p>
            <a:pPr marL="228600" indent="-228600">
              <a:buAutoNum type="arabicPeriod"/>
            </a:pPr>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Forgiveness – you can miss one day every 2 weeks. I did not follow this to a T, but did my best to.</a:t>
            </a:r>
          </a:p>
          <a:p>
            <a:pPr marL="228600" indent="-228600">
              <a:buAutoNum type="arabicPeriod"/>
            </a:pPr>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need to build something of value since this is going to help keep you hooked. It also mimics real world conditions since rarely will you build something at work that does not provide value. I know this can be hard since what to build might not be readily apparent, but once you start learning a new skills, I find the ideas do not stop.</a:t>
            </a:r>
          </a:p>
          <a:p>
            <a:pPr marL="228600" indent="-228600">
              <a:buAutoNum type="arabicPeriod"/>
            </a:pPr>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Let the world know – Tweet your progress. Use the hashtag #100DaysOfCode. You will find there are 1000’s of people doing the challenge at any given time and if you look for that hashtag in your feed after you have tweeted it, you will see the community out there.</a:t>
            </a:r>
          </a:p>
          <a:p>
            <a:pPr marL="228600" indent="-228600">
              <a:buAutoNum type="arabicPeriod"/>
            </a:pPr>
            <a:endParaRPr lang="en-US" sz="1200" kern="1200" dirty="0">
              <a:solidFill>
                <a:schemeClr val="tx1"/>
              </a:solidFill>
              <a:effectLst/>
              <a:latin typeface="+mn-lt"/>
              <a:ea typeface="+mn-ea"/>
              <a:cs typeface="+mn-cs"/>
            </a:endParaRPr>
          </a:p>
          <a:p>
            <a:pPr marL="0" indent="0">
              <a:buNone/>
            </a:pPr>
            <a:r>
              <a:rPr lang="en-US" sz="1200" kern="1200" dirty="0">
                <a:solidFill>
                  <a:schemeClr val="tx1"/>
                </a:solidFill>
                <a:effectLst/>
                <a:latin typeface="+mn-lt"/>
                <a:ea typeface="+mn-ea"/>
                <a:cs typeface="+mn-cs"/>
              </a:rPr>
              <a:t>13:50 minutes</a:t>
            </a:r>
          </a:p>
          <a:p>
            <a:pPr marL="228600" indent="-228600">
              <a:buAutoNum type="arabicPeriod"/>
            </a:pPr>
            <a:endParaRPr lang="en-US" sz="1200" kern="1200" dirty="0">
              <a:solidFill>
                <a:schemeClr val="tx1"/>
              </a:solidFill>
              <a:effectLst/>
              <a:latin typeface="+mn-lt"/>
              <a:ea typeface="+mn-ea"/>
              <a:cs typeface="+mn-cs"/>
            </a:endParaRPr>
          </a:p>
          <a:p>
            <a:endParaRPr dirty="0"/>
          </a:p>
        </p:txBody>
      </p:sp>
      <p:sp>
        <p:nvSpPr>
          <p:cNvPr id="4" name="Slide Number Placeholder 3"/>
          <p:cNvSpPr>
            <a:spLocks noGrp="1"/>
          </p:cNvSpPr>
          <p:nvPr>
            <p:ph type="sldNum" sz="quarter" idx="5"/>
          </p:nvPr>
        </p:nvSpPr>
        <p:spPr/>
        <p:txBody>
          <a:bodyPr/>
          <a:lstStyle/>
          <a:p>
            <a:fld id="{9F48CD7E-1197-9041-9EA9-3B1097BE463D}" type="slidenum">
              <a:rPr lang="en-US" smtClean="0"/>
              <a:t>14</a:t>
            </a:fld>
            <a:endParaRPr lang="en-US"/>
          </a:p>
        </p:txBody>
      </p:sp>
    </p:spTree>
    <p:extLst>
      <p:ext uri="{BB962C8B-B14F-4D97-AF65-F5344CB8AC3E}">
        <p14:creationId xmlns:p14="http://schemas.microsoft.com/office/powerpoint/2010/main" val="4169005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100 Days, why do it? Why self-directed – I like this quote from Alex </a:t>
            </a:r>
            <a:r>
              <a:rPr lang="en-US" dirty="0" err="1"/>
              <a:t>Kalaway</a:t>
            </a:r>
            <a:r>
              <a:rPr lang="en-US" dirty="0"/>
              <a:t> on the #100DaysOfCode challenge – “</a:t>
            </a:r>
            <a:r>
              <a:rPr lang="en-US" sz="1200" kern="1200" dirty="0">
                <a:solidFill>
                  <a:schemeClr val="tx1"/>
                </a:solidFill>
                <a:effectLst/>
                <a:latin typeface="+mn-lt"/>
                <a:ea typeface="+mn-ea"/>
                <a:cs typeface="+mn-cs"/>
              </a:rPr>
              <a:t>“Nothing can beat self-directed effort toward learning or accomplishing something...”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speaks to me – if I own it, it is that much more exciting. There is no set path, I am learning purely to learn. How do I know I am learning the right thing, that really boils down to the questions I ask and what I define as accomplishing something.</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For a bit of context, Alex </a:t>
            </a:r>
            <a:r>
              <a:rPr lang="en-US" sz="1200" kern="1200" dirty="0" err="1">
                <a:solidFill>
                  <a:schemeClr val="tx1"/>
                </a:solidFill>
                <a:effectLst/>
                <a:latin typeface="+mn-lt"/>
                <a:ea typeface="+mn-ea"/>
                <a:cs typeface="+mn-cs"/>
              </a:rPr>
              <a:t>Kallaway</a:t>
            </a:r>
            <a:r>
              <a:rPr lang="en-US" sz="1200" kern="1200" dirty="0">
                <a:solidFill>
                  <a:schemeClr val="tx1"/>
                </a:solidFill>
                <a:effectLst/>
                <a:latin typeface="+mn-lt"/>
                <a:ea typeface="+mn-ea"/>
                <a:cs typeface="+mn-cs"/>
              </a:rPr>
              <a:t> is from Toronto and founded the 100DaysOfCode movement in 2016 with one blog post. Today thousands of people are working through it everyday. </a:t>
            </a:r>
          </a:p>
        </p:txBody>
      </p:sp>
      <p:sp>
        <p:nvSpPr>
          <p:cNvPr id="4" name="Slide Number Placeholder 3"/>
          <p:cNvSpPr>
            <a:spLocks noGrp="1"/>
          </p:cNvSpPr>
          <p:nvPr>
            <p:ph type="sldNum" sz="quarter" idx="5"/>
          </p:nvPr>
        </p:nvSpPr>
        <p:spPr/>
        <p:txBody>
          <a:bodyPr/>
          <a:lstStyle/>
          <a:p>
            <a:fld id="{9F48CD7E-1197-9041-9EA9-3B1097BE463D}" type="slidenum">
              <a:rPr lang="en-US" smtClean="0"/>
              <a:t>15</a:t>
            </a:fld>
            <a:endParaRPr lang="en-US"/>
          </a:p>
        </p:txBody>
      </p:sp>
    </p:spTree>
    <p:extLst>
      <p:ext uri="{BB962C8B-B14F-4D97-AF65-F5344CB8AC3E}">
        <p14:creationId xmlns:p14="http://schemas.microsoft.com/office/powerpoint/2010/main" val="1982385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I was – I just learned about this random thing - the #100DaysOfCode challenge. </a:t>
            </a:r>
          </a:p>
          <a:p>
            <a:endParaRPr lang="en-US" dirty="0"/>
          </a:p>
          <a:p>
            <a:r>
              <a:rPr lang="en-US" dirty="0"/>
              <a:t>The idea resonated with me, so I figured what have got to lose? I jumped right in – which can be a blessing and a curse for me.</a:t>
            </a:r>
          </a:p>
          <a:p>
            <a:endParaRPr lang="en-US" dirty="0"/>
          </a:p>
          <a:p>
            <a:r>
              <a:rPr lang="en-US" dirty="0"/>
              <a:t>Here is what the first seven days looked like from the log of the 100 Days. </a:t>
            </a:r>
          </a:p>
          <a:p>
            <a:endParaRPr lang="en-US" dirty="0"/>
          </a:p>
          <a:p>
            <a:pPr lvl="2"/>
            <a:r>
              <a:rPr lang="en-US" sz="1200" kern="1200" dirty="0">
                <a:solidFill>
                  <a:schemeClr val="tx1"/>
                </a:solidFill>
                <a:effectLst/>
                <a:latin typeface="+mn-lt"/>
                <a:ea typeface="+mn-ea"/>
                <a:cs typeface="+mn-cs"/>
              </a:rPr>
              <a:t>Day 0 – I started a Flutter project since that is what I wanted to learn.</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1 – What?!? I also started a ML project. Another bad habit of mine is wanting to learn it all and overextending myself.</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3 – I decided to go back to Flutter</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5 – I doubled down – yes only Flutter for the next 100 Days.</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7 – What was I thinking 7 days ago? Things just got harder – for one it was my wife’s </a:t>
            </a:r>
            <a:r>
              <a:rPr lang="en-US" sz="1200" kern="1200" dirty="0" err="1">
                <a:solidFill>
                  <a:schemeClr val="tx1"/>
                </a:solidFill>
                <a:effectLst/>
                <a:latin typeface="+mn-lt"/>
                <a:ea typeface="+mn-ea"/>
                <a:cs typeface="+mn-cs"/>
              </a:rPr>
              <a:t>B’Day</a:t>
            </a:r>
            <a:r>
              <a:rPr lang="en-US" sz="1200" kern="1200" dirty="0">
                <a:solidFill>
                  <a:schemeClr val="tx1"/>
                </a:solidFill>
                <a:effectLst/>
                <a:latin typeface="+mn-lt"/>
                <a:ea typeface="+mn-ea"/>
                <a:cs typeface="+mn-cs"/>
              </a:rPr>
              <a:t> so I was not going to code, and got a new puppy. Sleep deprivation sets in, and my 2 hours a day starts looking like 30 minutes....</a:t>
            </a:r>
          </a:p>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8CD7E-1197-9041-9EA9-3B1097BE4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193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Tougher now because of </a:t>
            </a:r>
            <a:r>
              <a:rPr lang="en-US"/>
              <a:t>this guy.</a:t>
            </a:r>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17</a:t>
            </a:fld>
            <a:endParaRPr lang="en-US"/>
          </a:p>
        </p:txBody>
      </p:sp>
    </p:spTree>
    <p:extLst>
      <p:ext uri="{BB962C8B-B14F-4D97-AF65-F5344CB8AC3E}">
        <p14:creationId xmlns:p14="http://schemas.microsoft.com/office/powerpoint/2010/main" val="1072788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on, </a:t>
            </a:r>
          </a:p>
          <a:p>
            <a:pPr lvl="2"/>
            <a:r>
              <a:rPr lang="en-US" sz="1200" kern="1200" dirty="0">
                <a:solidFill>
                  <a:schemeClr val="tx1"/>
                </a:solidFill>
                <a:effectLst/>
                <a:latin typeface="+mn-lt"/>
                <a:ea typeface="+mn-ea"/>
                <a:cs typeface="+mn-cs"/>
              </a:rPr>
              <a:t>Day 12 – I realized I really broke everything and was in over my head. I screwed the entire project up – File-&gt; New Project</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18 – I did not learn my lesson on Day 12 – let’s try this again– File -&gt; New Project</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28 – changed IDE’s since it looked shiny and new</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32 – I decided to try out a competing technology called React Native. Why? I wanted to be able to know with certainty that after 32 days of doing this, I had made the right decision in picking Flutter. Probably should have did this earlier, but as I mentioned I like to jump into things. I spent a few days working with React Native before going back to Flutter.</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49 – 57 – One of the craziest experiences for me. I spent 6 days on one problem. Here is the scenario – I had a mobile app that was talking with a backend service to get it’s data. One feature of the backend service was the ability to set the theme for the mobile app. For instance, if it is summer, maybe the mobile app uses summer colors like blues, and greens within it. If fall comes along, you should be able to just change one value in the backend service and the mobile app uses fall </a:t>
            </a:r>
            <a:r>
              <a:rPr lang="en-US" sz="1200" kern="1200" dirty="0" err="1">
                <a:solidFill>
                  <a:schemeClr val="tx1"/>
                </a:solidFill>
                <a:effectLst/>
                <a:latin typeface="+mn-lt"/>
                <a:ea typeface="+mn-ea"/>
                <a:cs typeface="+mn-cs"/>
              </a:rPr>
              <a:t>colours</a:t>
            </a:r>
            <a:r>
              <a:rPr lang="en-US" sz="1200" kern="1200" dirty="0">
                <a:solidFill>
                  <a:schemeClr val="tx1"/>
                </a:solidFill>
                <a:effectLst/>
                <a:latin typeface="+mn-lt"/>
                <a:ea typeface="+mn-ea"/>
                <a:cs typeface="+mn-cs"/>
              </a:rPr>
              <a:t> now – oranges and yellows. This is called remote config and is a pretty cool feature to have in a mobile app. So I started on this and it looked straightforward to implement. Basically add some code to the mobile app – literally it was copy and paste and wire it up on the backend service. Should take no more than ½ hour tops. It took me six days to get this working. I could not figure it out – I had my mobile app running on my phone, and would change the value on the website for the backend and nothing. I scanned the code, put in breakpoints, did everything I knew how to do for 6 days – it is all in my log. It was until the 6</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day that I realized on the backend website that it was not just enough to change the value, there was a ‘Publish’ button down at the button of the page that you needed to press. I pressed it and voila – it all worked. </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Let’s just say sometimes self-directed learning can be hard.</a:t>
            </a:r>
          </a:p>
          <a:p>
            <a:pPr lvl="2"/>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8CD7E-1197-9041-9EA9-3B1097BE4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130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continue on,</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58 – I was feeling pretty confident in my new found skills and subsequently taught a 45 minute intro to flutter to a group of university students at a user group meeting. It was fun to </a:t>
            </a:r>
          </a:p>
          <a:p>
            <a:pPr lvl="2"/>
            <a:r>
              <a:rPr lang="en-US" sz="1200" kern="1200" dirty="0">
                <a:solidFill>
                  <a:schemeClr val="tx1"/>
                </a:solidFill>
                <a:effectLst/>
                <a:latin typeface="+mn-lt"/>
                <a:ea typeface="+mn-ea"/>
                <a:cs typeface="+mn-cs"/>
              </a:rPr>
              <a:t>	1. Try and answer their questions </a:t>
            </a:r>
          </a:p>
          <a:p>
            <a:pPr lvl="2"/>
            <a:r>
              <a:rPr lang="en-US" sz="1200" kern="1200" dirty="0">
                <a:solidFill>
                  <a:schemeClr val="tx1"/>
                </a:solidFill>
                <a:effectLst/>
                <a:latin typeface="+mn-lt"/>
                <a:ea typeface="+mn-ea"/>
                <a:cs typeface="+mn-cs"/>
              </a:rPr>
              <a:t>	2. Validate that I had learned something well enough to explain it to someone else</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62 – I finished my mobile apps as far as I wanted to take it and decide to try something still in official preview - Flutter for Web. This consists of building a web app from the same codebase used to build a mobile app and sounded incredibly powerful.</a:t>
            </a:r>
          </a:p>
          <a:p>
            <a:pPr lvl="2"/>
            <a:endParaRPr lang="en-US" sz="1200" kern="1200" dirty="0">
              <a:solidFill>
                <a:schemeClr val="tx1"/>
              </a:solidFill>
              <a:effectLst/>
              <a:latin typeface="+mn-lt"/>
              <a:ea typeface="+mn-ea"/>
              <a:cs typeface="+mn-cs"/>
            </a:endParaRPr>
          </a:p>
          <a:p>
            <a:pPr lvl="2"/>
            <a:r>
              <a:rPr lang="en-US" sz="1200" kern="1200" dirty="0">
                <a:solidFill>
                  <a:schemeClr val="tx1"/>
                </a:solidFill>
                <a:effectLst/>
                <a:latin typeface="+mn-lt"/>
                <a:ea typeface="+mn-ea"/>
                <a:cs typeface="+mn-cs"/>
              </a:rPr>
              <a:t>Day 79 – So since Flutter for web was an official preview there were things that did not work yet – I figured, let’s see if I can get them to work. I spent a few days trying to fill these gaps, unfortunately did not make much of a dent but I learned a ton as I was forced to debug and dig deep into this stuff.</a:t>
            </a:r>
          </a:p>
          <a:p>
            <a:pPr lvl="2"/>
            <a:endParaRPr lang="en-US" sz="1200" kern="1200" dirty="0">
              <a:solidFill>
                <a:schemeClr val="tx1"/>
              </a:solidFill>
              <a:effectLst/>
              <a:latin typeface="+mn-lt"/>
              <a:ea typeface="+mn-ea"/>
              <a:cs typeface="+mn-cs"/>
              <a:sym typeface="Wingdings" pitchFamily="2" charset="2"/>
            </a:endParaRPr>
          </a:p>
          <a:p>
            <a:pPr lvl="2"/>
            <a:r>
              <a:rPr lang="en-US" sz="1200" kern="1200" dirty="0">
                <a:solidFill>
                  <a:schemeClr val="tx1"/>
                </a:solidFill>
                <a:effectLst/>
                <a:latin typeface="+mn-lt"/>
                <a:ea typeface="+mn-ea"/>
                <a:cs typeface="+mn-cs"/>
                <a:sym typeface="Wingdings" pitchFamily="2" charset="2"/>
              </a:rPr>
              <a:t>Day 87 – A small victory for me - I was able to parse data to power the website content from external sources – this allowed others to add content to it with a recompile and deploy</a:t>
            </a:r>
          </a:p>
          <a:p>
            <a:pPr lvl="2"/>
            <a:endParaRPr lang="en-US" sz="1200" kern="1200" dirty="0">
              <a:solidFill>
                <a:schemeClr val="tx1"/>
              </a:solidFill>
              <a:effectLst/>
              <a:latin typeface="+mn-lt"/>
              <a:ea typeface="+mn-ea"/>
              <a:cs typeface="+mn-cs"/>
              <a:sym typeface="Wingdings" pitchFamily="2" charset="2"/>
            </a:endParaRPr>
          </a:p>
          <a:p>
            <a:pPr lvl="2"/>
            <a:r>
              <a:rPr lang="en-US" sz="1200" kern="1200" dirty="0">
                <a:solidFill>
                  <a:schemeClr val="tx1"/>
                </a:solidFill>
                <a:effectLst/>
                <a:latin typeface="+mn-lt"/>
                <a:ea typeface="+mn-ea"/>
                <a:cs typeface="+mn-cs"/>
                <a:sym typeface="Wingdings" pitchFamily="2" charset="2"/>
              </a:rPr>
              <a:t>Day 100 – DONE – still continued to work on</a:t>
            </a:r>
            <a:endParaRP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8CD7E-1197-9041-9EA9-3B1097BE46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640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So here is the thing - </a:t>
            </a:r>
            <a:r>
              <a:rPr lang="en-US" sz="1200" kern="1200" dirty="0">
                <a:solidFill>
                  <a:schemeClr val="tx1"/>
                </a:solidFill>
                <a:effectLst/>
                <a:latin typeface="+mn-lt"/>
                <a:ea typeface="+mn-ea"/>
                <a:cs typeface="+mn-cs"/>
              </a:rPr>
              <a:t>Technology has never moved so fast as it does today. Today there are a record number of people working to solve every problem imaginable using technology. </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a:t>
            </a:fld>
            <a:endParaRPr lang="en-US"/>
          </a:p>
        </p:txBody>
      </p:sp>
    </p:spTree>
    <p:extLst>
      <p:ext uri="{BB962C8B-B14F-4D97-AF65-F5344CB8AC3E}">
        <p14:creationId xmlns:p14="http://schemas.microsoft.com/office/powerpoint/2010/main" val="769174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let’s talk about you. </a:t>
            </a:r>
          </a:p>
          <a:p>
            <a:endParaRPr lang="en-US" dirty="0"/>
          </a:p>
          <a:p>
            <a:r>
              <a:rPr lang="en-US" dirty="0"/>
              <a:t>One thing you might be thinking is, </a:t>
            </a:r>
          </a:p>
          <a:p>
            <a:endParaRPr lang="en-US" dirty="0"/>
          </a:p>
          <a:p>
            <a:r>
              <a:rPr lang="en-US" dirty="0"/>
              <a:t>is sounds like a lot of rules.</a:t>
            </a:r>
          </a:p>
        </p:txBody>
      </p:sp>
      <p:sp>
        <p:nvSpPr>
          <p:cNvPr id="4" name="Slide Number Placeholder 3"/>
          <p:cNvSpPr>
            <a:spLocks noGrp="1"/>
          </p:cNvSpPr>
          <p:nvPr>
            <p:ph type="sldNum" sz="quarter" idx="5"/>
          </p:nvPr>
        </p:nvSpPr>
        <p:spPr/>
        <p:txBody>
          <a:bodyPr/>
          <a:lstStyle/>
          <a:p>
            <a:fld id="{9F48CD7E-1197-9041-9EA9-3B1097BE463D}" type="slidenum">
              <a:rPr lang="en-US" smtClean="0"/>
              <a:t>20</a:t>
            </a:fld>
            <a:endParaRPr lang="en-US"/>
          </a:p>
        </p:txBody>
      </p:sp>
    </p:spTree>
    <p:extLst>
      <p:ext uri="{BB962C8B-B14F-4D97-AF65-F5344CB8AC3E}">
        <p14:creationId xmlns:p14="http://schemas.microsoft.com/office/powerpoint/2010/main" val="1112807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which I would response – relax. </a:t>
            </a:r>
          </a:p>
          <a:p>
            <a:endParaRPr lang="en-US" dirty="0"/>
          </a:p>
          <a:p>
            <a:r>
              <a:rPr lang="en-US" dirty="0"/>
              <a:t>One of the tenants I like about it is there is some forgiveness. Let me re-iterate – this is just a tool to get you there. If you miss a few days, go on a detour or totally change direction, it is all learning and that is what you need to focus on.</a:t>
            </a:r>
          </a:p>
        </p:txBody>
      </p:sp>
      <p:sp>
        <p:nvSpPr>
          <p:cNvPr id="4" name="Slide Number Placeholder 3"/>
          <p:cNvSpPr>
            <a:spLocks noGrp="1"/>
          </p:cNvSpPr>
          <p:nvPr>
            <p:ph type="sldNum" sz="quarter" idx="5"/>
          </p:nvPr>
        </p:nvSpPr>
        <p:spPr/>
        <p:txBody>
          <a:bodyPr/>
          <a:lstStyle/>
          <a:p>
            <a:fld id="{9F48CD7E-1197-9041-9EA9-3B1097BE463D}" type="slidenum">
              <a:rPr lang="en-US" smtClean="0"/>
              <a:t>21</a:t>
            </a:fld>
            <a:endParaRPr lang="en-US"/>
          </a:p>
        </p:txBody>
      </p:sp>
    </p:spTree>
    <p:extLst>
      <p:ext uri="{BB962C8B-B14F-4D97-AF65-F5344CB8AC3E}">
        <p14:creationId xmlns:p14="http://schemas.microsoft.com/office/powerpoint/2010/main" val="1317398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another thing you are probably thinking.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suck at commitments.</a:t>
            </a:r>
          </a:p>
        </p:txBody>
      </p:sp>
      <p:sp>
        <p:nvSpPr>
          <p:cNvPr id="4" name="Slide Number Placeholder 3"/>
          <p:cNvSpPr>
            <a:spLocks noGrp="1"/>
          </p:cNvSpPr>
          <p:nvPr>
            <p:ph type="sldNum" sz="quarter" idx="5"/>
          </p:nvPr>
        </p:nvSpPr>
        <p:spPr/>
        <p:txBody>
          <a:bodyPr/>
          <a:lstStyle/>
          <a:p>
            <a:fld id="{9F48CD7E-1197-9041-9EA9-3B1097BE463D}" type="slidenum">
              <a:rPr lang="en-US" smtClean="0"/>
              <a:t>22</a:t>
            </a:fld>
            <a:endParaRPr lang="en-US"/>
          </a:p>
        </p:txBody>
      </p:sp>
    </p:spTree>
    <p:extLst>
      <p:ext uri="{BB962C8B-B14F-4D97-AF65-F5344CB8AC3E}">
        <p14:creationId xmlns:p14="http://schemas.microsoft.com/office/powerpoint/2010/main" val="1855425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with all things, getting started is hard, but 10 days in there was no way I was stopping. Even after 7 days I was hooked – my entry for Day 7 – got a new puppy and it was my wife’s birthday still did not stop 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just started the 100DaysOfCode again and I will admit it was tough to build the momentum at first, but overall it is worth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23</a:t>
            </a:fld>
            <a:endParaRPr lang="en-US"/>
          </a:p>
        </p:txBody>
      </p:sp>
    </p:spTree>
    <p:extLst>
      <p:ext uri="{BB962C8B-B14F-4D97-AF65-F5344CB8AC3E}">
        <p14:creationId xmlns:p14="http://schemas.microsoft.com/office/powerpoint/2010/main" val="2644556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you are probably thinking – it sounds like a lot of work.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24</a:t>
            </a:fld>
            <a:endParaRPr lang="en-US"/>
          </a:p>
        </p:txBody>
      </p:sp>
    </p:spTree>
    <p:extLst>
      <p:ext uri="{BB962C8B-B14F-4D97-AF65-F5344CB8AC3E}">
        <p14:creationId xmlns:p14="http://schemas.microsoft.com/office/powerpoint/2010/main" val="4231066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not deny it is work – </a:t>
            </a:r>
            <a:r>
              <a:rPr lang="en-US" sz="1200" kern="1200" dirty="0">
                <a:solidFill>
                  <a:schemeClr val="tx1"/>
                </a:solidFill>
                <a:effectLst/>
                <a:latin typeface="+mn-lt"/>
                <a:ea typeface="+mn-ea"/>
                <a:cs typeface="+mn-cs"/>
              </a:rPr>
              <a:t>to me it was fun work.</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Here’s the thing – ownership and the sense of accomplishment that comes with build something trumps the work aspect of it for me and my guess is that applies at some level to everyone in technology.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25</a:t>
            </a:fld>
            <a:endParaRPr lang="en-US"/>
          </a:p>
        </p:txBody>
      </p:sp>
    </p:spTree>
    <p:extLst>
      <p:ext uri="{BB962C8B-B14F-4D97-AF65-F5344CB8AC3E}">
        <p14:creationId xmlns:p14="http://schemas.microsoft.com/office/powerpoint/2010/main" val="3452812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this one is fun – at the end of everyday, you tweet out you progress.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if you have no friends on Twitter?</a:t>
            </a:r>
          </a:p>
        </p:txBody>
      </p:sp>
      <p:sp>
        <p:nvSpPr>
          <p:cNvPr id="4" name="Slide Number Placeholder 3"/>
          <p:cNvSpPr>
            <a:spLocks noGrp="1"/>
          </p:cNvSpPr>
          <p:nvPr>
            <p:ph type="sldNum" sz="quarter" idx="5"/>
          </p:nvPr>
        </p:nvSpPr>
        <p:spPr/>
        <p:txBody>
          <a:bodyPr/>
          <a:lstStyle/>
          <a:p>
            <a:fld id="{9F48CD7E-1197-9041-9EA9-3B1097BE463D}" type="slidenum">
              <a:rPr lang="en-US" smtClean="0"/>
              <a:t>26</a:t>
            </a:fld>
            <a:endParaRPr lang="en-US"/>
          </a:p>
        </p:txBody>
      </p:sp>
    </p:spTree>
    <p:extLst>
      <p:ext uri="{BB962C8B-B14F-4D97-AF65-F5344CB8AC3E}">
        <p14:creationId xmlns:p14="http://schemas.microsoft.com/office/powerpoint/2010/main" val="538101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 movement.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if you have no friends on Twitter – there is a twitter bot in place that retweets every time someone tweets the #100DaysOfCode. Now you have a friend.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all seriousness, there are 100’s maybe 1000’s of people doing this at a given time and most likely someone will like and retweet what you tweet everyday. We all feed off each other’s progress and failures. There are fun tweets out there about what people struggle with and overall it is pretty cool to watch your daily tweets take on a life of their own within the movement.</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27</a:t>
            </a:fld>
            <a:endParaRPr lang="en-US"/>
          </a:p>
        </p:txBody>
      </p:sp>
    </p:spTree>
    <p:extLst>
      <p:ext uri="{BB962C8B-B14F-4D97-AF65-F5344CB8AC3E}">
        <p14:creationId xmlns:p14="http://schemas.microsoft.com/office/powerpoint/2010/main" val="2001607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 but aren’t all the cool ideas already built?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28</a:t>
            </a:fld>
            <a:endParaRPr lang="en-US"/>
          </a:p>
        </p:txBody>
      </p:sp>
    </p:spTree>
    <p:extLst>
      <p:ext uri="{BB962C8B-B14F-4D97-AF65-F5344CB8AC3E}">
        <p14:creationId xmlns:p14="http://schemas.microsoft.com/office/powerpoint/2010/main" val="528355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Start and see. When you dig into a new technology the ideas do not stop coming.</a:t>
            </a:r>
          </a:p>
          <a:p>
            <a:pPr lvl="1"/>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After 62 days – I found a perfect use case for all of my new skills – building a website for a conference I was hosting.</a:t>
            </a:r>
          </a:p>
          <a:p>
            <a:pPr lvl="1"/>
            <a:r>
              <a:rPr lang="en-US" sz="1200" kern="1200" dirty="0">
                <a:solidFill>
                  <a:schemeClr val="tx1"/>
                </a:solidFill>
                <a:effectLst/>
                <a:latin typeface="+mn-lt"/>
                <a:ea typeface="+mn-ea"/>
                <a:cs typeface="+mn-cs"/>
              </a:rPr>
              <a:t>When you have the skills and know the details – the ideas come quick</a:t>
            </a:r>
          </a:p>
        </p:txBody>
      </p:sp>
      <p:sp>
        <p:nvSpPr>
          <p:cNvPr id="4" name="Slide Number Placeholder 3"/>
          <p:cNvSpPr>
            <a:spLocks noGrp="1"/>
          </p:cNvSpPr>
          <p:nvPr>
            <p:ph type="sldNum" sz="quarter" idx="5"/>
          </p:nvPr>
        </p:nvSpPr>
        <p:spPr/>
        <p:txBody>
          <a:bodyPr/>
          <a:lstStyle/>
          <a:p>
            <a:fld id="{9F48CD7E-1197-9041-9EA9-3B1097BE463D}" type="slidenum">
              <a:rPr lang="en-US" smtClean="0"/>
              <a:t>29</a:t>
            </a:fld>
            <a:endParaRPr lang="en-US"/>
          </a:p>
        </p:txBody>
      </p:sp>
    </p:spTree>
    <p:extLst>
      <p:ext uri="{BB962C8B-B14F-4D97-AF65-F5344CB8AC3E}">
        <p14:creationId xmlns:p14="http://schemas.microsoft.com/office/powerpoint/2010/main" val="3488415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people that work with technology, we are paid for our knowledge and how we solve problems using that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big part of coming up with a solution for a problem is having the tools to do so. I am not talking about the software development environments or computers, I am talking about having the confidence, experience and skills needed to build with them. Confidence and experience are a key part of solving problems.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talk a bit about what I have learned about technology...</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a:t>
            </a:fld>
            <a:endParaRPr lang="en-US"/>
          </a:p>
        </p:txBody>
      </p:sp>
    </p:spTree>
    <p:extLst>
      <p:ext uri="{BB962C8B-B14F-4D97-AF65-F5344CB8AC3E}">
        <p14:creationId xmlns:p14="http://schemas.microsoft.com/office/powerpoint/2010/main" val="3451972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about this one – will this make me rich?</a:t>
            </a:r>
          </a:p>
        </p:txBody>
      </p:sp>
      <p:sp>
        <p:nvSpPr>
          <p:cNvPr id="4" name="Slide Number Placeholder 3"/>
          <p:cNvSpPr>
            <a:spLocks noGrp="1"/>
          </p:cNvSpPr>
          <p:nvPr>
            <p:ph type="sldNum" sz="quarter" idx="5"/>
          </p:nvPr>
        </p:nvSpPr>
        <p:spPr/>
        <p:txBody>
          <a:bodyPr/>
          <a:lstStyle/>
          <a:p>
            <a:fld id="{9F48CD7E-1197-9041-9EA9-3B1097BE463D}" type="slidenum">
              <a:rPr lang="en-US" smtClean="0"/>
              <a:t>30</a:t>
            </a:fld>
            <a:endParaRPr lang="en-US"/>
          </a:p>
        </p:txBody>
      </p:sp>
    </p:spTree>
    <p:extLst>
      <p:ext uri="{BB962C8B-B14F-4D97-AF65-F5344CB8AC3E}">
        <p14:creationId xmlns:p14="http://schemas.microsoft.com/office/powerpoint/2010/main" val="298552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Not likely – it will help you build a reputation</a:t>
            </a:r>
          </a:p>
          <a:p>
            <a:pPr lvl="1"/>
            <a:r>
              <a:rPr lang="en-US" sz="1200" kern="1200" dirty="0">
                <a:solidFill>
                  <a:schemeClr val="tx1"/>
                </a:solidFill>
                <a:effectLst/>
                <a:latin typeface="+mn-lt"/>
                <a:ea typeface="+mn-ea"/>
                <a:cs typeface="+mn-cs"/>
              </a:rPr>
              <a:t>I taught a course on Flutter at Day 28</a:t>
            </a:r>
          </a:p>
          <a:p>
            <a:pPr lvl="1"/>
            <a:r>
              <a:rPr lang="en-US" sz="1200" kern="1200" dirty="0">
                <a:solidFill>
                  <a:schemeClr val="tx1"/>
                </a:solidFill>
                <a:effectLst/>
                <a:latin typeface="+mn-lt"/>
                <a:ea typeface="+mn-ea"/>
                <a:cs typeface="+mn-cs"/>
              </a:rPr>
              <a:t>Tweeting it every day – people notice</a:t>
            </a:r>
          </a:p>
          <a:p>
            <a:pPr lvl="1"/>
            <a:r>
              <a:rPr lang="en-US" sz="1200" kern="1200" dirty="0">
                <a:solidFill>
                  <a:schemeClr val="tx1"/>
                </a:solidFill>
                <a:effectLst/>
                <a:latin typeface="+mn-lt"/>
                <a:ea typeface="+mn-ea"/>
                <a:cs typeface="+mn-cs"/>
              </a:rPr>
              <a:t>I had an acquaintance reach out with a Startup idea based on what they saw I was doing</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31</a:t>
            </a:fld>
            <a:endParaRPr lang="en-US"/>
          </a:p>
        </p:txBody>
      </p:sp>
    </p:spTree>
    <p:extLst>
      <p:ext uri="{BB962C8B-B14F-4D97-AF65-F5344CB8AC3E}">
        <p14:creationId xmlns:p14="http://schemas.microsoft.com/office/powerpoint/2010/main" val="4209283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some of you the question arises - </a:t>
            </a:r>
            <a:r>
              <a:rPr lang="en-US" sz="1200" i="1" dirty="0">
                <a:solidFill>
                  <a:schemeClr val="accent1"/>
                </a:solidFill>
              </a:rPr>
              <a:t>The last time I coded we used floppy disks.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32</a:t>
            </a:fld>
            <a:endParaRPr lang="en-US"/>
          </a:p>
        </p:txBody>
      </p:sp>
    </p:spTree>
    <p:extLst>
      <p:ext uri="{BB962C8B-B14F-4D97-AF65-F5344CB8AC3E}">
        <p14:creationId xmlns:p14="http://schemas.microsoft.com/office/powerpoint/2010/main" val="1368127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was close to being there. Look at this – I finished it with a mobile app and</a:t>
            </a:r>
          </a:p>
        </p:txBody>
      </p:sp>
      <p:sp>
        <p:nvSpPr>
          <p:cNvPr id="4" name="Slide Number Placeholder 3"/>
          <p:cNvSpPr>
            <a:spLocks noGrp="1"/>
          </p:cNvSpPr>
          <p:nvPr>
            <p:ph type="sldNum" sz="quarter" idx="5"/>
          </p:nvPr>
        </p:nvSpPr>
        <p:spPr/>
        <p:txBody>
          <a:bodyPr/>
          <a:lstStyle/>
          <a:p>
            <a:fld id="{9F48CD7E-1197-9041-9EA9-3B1097BE463D}" type="slidenum">
              <a:rPr lang="en-US" smtClean="0"/>
              <a:t>33</a:t>
            </a:fld>
            <a:endParaRPr lang="en-US"/>
          </a:p>
        </p:txBody>
      </p:sp>
    </p:spTree>
    <p:extLst>
      <p:ext uri="{BB962C8B-B14F-4D97-AF65-F5344CB8AC3E}">
        <p14:creationId xmlns:p14="http://schemas.microsoft.com/office/powerpoint/2010/main" val="223198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website. The website is in production and was used for a conference I helped host a few weeks ago. It was fully functional.</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34</a:t>
            </a:fld>
            <a:endParaRPr lang="en-US"/>
          </a:p>
        </p:txBody>
      </p:sp>
    </p:spTree>
    <p:extLst>
      <p:ext uri="{BB962C8B-B14F-4D97-AF65-F5344CB8AC3E}">
        <p14:creationId xmlns:p14="http://schemas.microsoft.com/office/powerpoint/2010/main" val="432391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question - </a:t>
            </a:r>
            <a:r>
              <a:rPr lang="en-US" sz="1200" i="1" dirty="0">
                <a:solidFill>
                  <a:schemeClr val="accent1"/>
                </a:solidFill>
              </a:rPr>
              <a:t>where should I start?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35</a:t>
            </a:fld>
            <a:endParaRPr lang="en-US"/>
          </a:p>
        </p:txBody>
      </p:sp>
    </p:spTree>
    <p:extLst>
      <p:ext uri="{BB962C8B-B14F-4D97-AF65-F5344CB8AC3E}">
        <p14:creationId xmlns:p14="http://schemas.microsoft.com/office/powerpoint/2010/main" val="408502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freeCodeCamp</a:t>
            </a:r>
            <a:r>
              <a:rPr lang="en-US" sz="1200" kern="1200" dirty="0">
                <a:solidFill>
                  <a:schemeClr val="tx1"/>
                </a:solidFill>
                <a:effectLst/>
                <a:latin typeface="+mn-lt"/>
                <a:ea typeface="+mn-ea"/>
                <a:cs typeface="+mn-cs"/>
              </a:rPr>
              <a:t> Front End Developer course is a perfect start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36</a:t>
            </a:fld>
            <a:endParaRPr lang="en-US"/>
          </a:p>
        </p:txBody>
      </p:sp>
    </p:spTree>
    <p:extLst>
      <p:ext uri="{BB962C8B-B14F-4D97-AF65-F5344CB8AC3E}">
        <p14:creationId xmlns:p14="http://schemas.microsoft.com/office/powerpoint/2010/main" val="1557032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Alex started a movement with a blog post. What would happen if everyone here started this.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Everyone here can do this – no matter what your skill level is or where you are right now.</a:t>
            </a:r>
          </a:p>
          <a:p>
            <a:r>
              <a:rPr lang="en-US" sz="1200" i="0" kern="1200" dirty="0">
                <a:solidFill>
                  <a:schemeClr val="tx1"/>
                </a:solidFill>
                <a:effectLst/>
                <a:latin typeface="+mn-lt"/>
                <a:ea typeface="+mn-ea"/>
                <a:cs typeface="+mn-cs"/>
              </a:rPr>
              <a:t> </a:t>
            </a:r>
          </a:p>
          <a:p>
            <a:r>
              <a:rPr lang="en-US" sz="1200" i="0" kern="1200" dirty="0">
                <a:solidFill>
                  <a:schemeClr val="tx1"/>
                </a:solidFill>
                <a:effectLst/>
                <a:latin typeface="+mn-lt"/>
                <a:ea typeface="+mn-ea"/>
                <a:cs typeface="+mn-cs"/>
              </a:rPr>
              <a:t>What would happen if your team did this? </a:t>
            </a:r>
          </a:p>
          <a:p>
            <a:r>
              <a:rPr lang="en-US" sz="1200" i="0" kern="1200" dirty="0">
                <a:solidFill>
                  <a:schemeClr val="tx1"/>
                </a:solidFill>
                <a:effectLst/>
                <a:latin typeface="+mn-lt"/>
                <a:ea typeface="+mn-ea"/>
                <a:cs typeface="+mn-cs"/>
              </a:rPr>
              <a:t>What would happen if this was applied to other areas of your life.</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I started this again recently and would encourage you to join me. Let’s celebrate your accomplishment 100 days from now.</a:t>
            </a:r>
          </a:p>
        </p:txBody>
      </p:sp>
      <p:sp>
        <p:nvSpPr>
          <p:cNvPr id="4" name="Slide Number Placeholder 3"/>
          <p:cNvSpPr>
            <a:spLocks noGrp="1"/>
          </p:cNvSpPr>
          <p:nvPr>
            <p:ph type="sldNum" sz="quarter" idx="5"/>
          </p:nvPr>
        </p:nvSpPr>
        <p:spPr/>
        <p:txBody>
          <a:bodyPr/>
          <a:lstStyle/>
          <a:p>
            <a:fld id="{9F48CD7E-1197-9041-9EA9-3B1097BE463D}" type="slidenum">
              <a:rPr lang="en-US" smtClean="0"/>
              <a:t>37</a:t>
            </a:fld>
            <a:endParaRPr lang="en-US"/>
          </a:p>
        </p:txBody>
      </p:sp>
    </p:spTree>
    <p:extLst>
      <p:ext uri="{BB962C8B-B14F-4D97-AF65-F5344CB8AC3E}">
        <p14:creationId xmlns:p14="http://schemas.microsoft.com/office/powerpoint/2010/main" val="1743736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38</a:t>
            </a:fld>
            <a:endParaRPr lang="en-US"/>
          </a:p>
        </p:txBody>
      </p:sp>
    </p:spTree>
    <p:extLst>
      <p:ext uri="{BB962C8B-B14F-4D97-AF65-F5344CB8AC3E}">
        <p14:creationId xmlns:p14="http://schemas.microsoft.com/office/powerpoint/2010/main" val="1205697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in time - earlier this year, I went from leading a team at QL to...</a:t>
            </a:r>
          </a:p>
        </p:txBody>
      </p:sp>
      <p:sp>
        <p:nvSpPr>
          <p:cNvPr id="4" name="Slide Number Placeholder 3"/>
          <p:cNvSpPr>
            <a:spLocks noGrp="1"/>
          </p:cNvSpPr>
          <p:nvPr>
            <p:ph type="sldNum" sz="quarter" idx="5"/>
          </p:nvPr>
        </p:nvSpPr>
        <p:spPr/>
        <p:txBody>
          <a:bodyPr/>
          <a:lstStyle/>
          <a:p>
            <a:fld id="{9F48CD7E-1197-9041-9EA9-3B1097BE463D}" type="slidenum">
              <a:rPr lang="en-US" smtClean="0"/>
              <a:t>4</a:t>
            </a:fld>
            <a:endParaRPr lang="en-US"/>
          </a:p>
        </p:txBody>
      </p:sp>
    </p:spTree>
    <p:extLst>
      <p:ext uri="{BB962C8B-B14F-4D97-AF65-F5344CB8AC3E}">
        <p14:creationId xmlns:p14="http://schemas.microsoft.com/office/powerpoint/2010/main" val="2821474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...becoming a Sr Research Engineer. </a:t>
            </a:r>
          </a:p>
          <a:p>
            <a:endParaRPr lang="en-US" dirty="0"/>
          </a:p>
          <a:p>
            <a:r>
              <a:rPr lang="en-US" dirty="0"/>
              <a:t>One of my responsibilities was coding and solving problems.</a:t>
            </a:r>
          </a:p>
          <a:p>
            <a:endParaRPr lang="en-US" dirty="0"/>
          </a:p>
          <a:p>
            <a:r>
              <a:rPr lang="en-US" dirty="0"/>
              <a:t>I quickly realized that the proximity to technology I had over the years as a leader was not enough.</a:t>
            </a:r>
          </a:p>
          <a:p>
            <a:endParaRPr lang="en-US" dirty="0"/>
          </a:p>
          <a:p>
            <a:r>
              <a:rPr lang="en-US" dirty="0"/>
              <a:t>Proximity does not equate to code.</a:t>
            </a:r>
          </a:p>
          <a:p>
            <a:endParaRPr lang="en-US" dirty="0"/>
          </a:p>
          <a:p>
            <a:r>
              <a:rPr lang="en-US" dirty="0"/>
              <a:t>There were a few hard truths I quickly learned as a result of this.</a:t>
            </a:r>
          </a:p>
        </p:txBody>
      </p:sp>
      <p:sp>
        <p:nvSpPr>
          <p:cNvPr id="4" name="Slide Number Placeholder 3"/>
          <p:cNvSpPr>
            <a:spLocks noGrp="1"/>
          </p:cNvSpPr>
          <p:nvPr>
            <p:ph type="sldNum" sz="quarter" idx="5"/>
          </p:nvPr>
        </p:nvSpPr>
        <p:spPr/>
        <p:txBody>
          <a:bodyPr/>
          <a:lstStyle/>
          <a:p>
            <a:fld id="{9F48CD7E-1197-9041-9EA9-3B1097BE463D}" type="slidenum">
              <a:rPr lang="en-US" smtClean="0"/>
              <a:t>5</a:t>
            </a:fld>
            <a:endParaRPr lang="en-US"/>
          </a:p>
        </p:txBody>
      </p:sp>
    </p:spTree>
    <p:extLst>
      <p:ext uri="{BB962C8B-B14F-4D97-AF65-F5344CB8AC3E}">
        <p14:creationId xmlns:p14="http://schemas.microsoft.com/office/powerpoint/2010/main" val="246823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hard truth that I learned - look at this - here is my typical day – look at the amount of time I have to myself. TV Time is really it – 2 hours I could possibly adjust in my day.</a:t>
            </a:r>
          </a:p>
        </p:txBody>
      </p:sp>
      <p:sp>
        <p:nvSpPr>
          <p:cNvPr id="4" name="Slide Number Placeholder 3"/>
          <p:cNvSpPr>
            <a:spLocks noGrp="1"/>
          </p:cNvSpPr>
          <p:nvPr>
            <p:ph type="sldNum" sz="quarter" idx="5"/>
          </p:nvPr>
        </p:nvSpPr>
        <p:spPr/>
        <p:txBody>
          <a:bodyPr/>
          <a:lstStyle/>
          <a:p>
            <a:fld id="{9F48CD7E-1197-9041-9EA9-3B1097BE463D}" type="slidenum">
              <a:rPr lang="en-US" smtClean="0"/>
              <a:t>6</a:t>
            </a:fld>
            <a:endParaRPr lang="en-US"/>
          </a:p>
        </p:txBody>
      </p:sp>
    </p:spTree>
    <p:extLst>
      <p:ext uri="{BB962C8B-B14F-4D97-AF65-F5344CB8AC3E}">
        <p14:creationId xmlns:p14="http://schemas.microsoft.com/office/powerpoint/2010/main" val="1143170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Another thing hard truth – most learning programs give you nothing at the end but a head full of knowledge - I wanted something to be proud of at the end. </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7</a:t>
            </a:fld>
            <a:endParaRPr lang="en-US"/>
          </a:p>
        </p:txBody>
      </p:sp>
    </p:spTree>
    <p:extLst>
      <p:ext uri="{BB962C8B-B14F-4D97-AF65-F5344CB8AC3E}">
        <p14:creationId xmlns:p14="http://schemas.microsoft.com/office/powerpoint/2010/main" val="3928990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So here is the good news – I found a way to ‘level 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 lot of smart people have done it. It’s called the 100 Days of Code Challenge and I want to tell you how it helped 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Before I jump in, let me tell you a bit about how I found the 100 Days of Code Challenge.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8</a:t>
            </a:fld>
            <a:endParaRPr lang="en-US"/>
          </a:p>
        </p:txBody>
      </p:sp>
    </p:spTree>
    <p:extLst>
      <p:ext uri="{BB962C8B-B14F-4D97-AF65-F5344CB8AC3E}">
        <p14:creationId xmlns:p14="http://schemas.microsoft.com/office/powerpoint/2010/main" val="4260645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As I entered my new role, one of the first things I thought would be helpful would to learn was a new programming framework. Since I am on the Emerging Tech team, I thought I would learn something that was up and coming.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Additionally, I came from a mobile development background so I felt comfortable with mobile development paradigms and the parlance of how apps are built.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So as I entered my new role, I decided I wanted to leverage a bit of what I knew and also learn a new emerging technology. I decided by doing this I could give back some of what I learned to my new team as well as get in on some new tech.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 choose a mobile development Framework called Flutter.</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48CD7E-1197-9041-9EA9-3B1097BE463D}" type="slidenum">
              <a:rPr lang="en-US" smtClean="0"/>
              <a:t>9</a:t>
            </a:fld>
            <a:endParaRPr lang="en-US"/>
          </a:p>
        </p:txBody>
      </p:sp>
    </p:spTree>
    <p:extLst>
      <p:ext uri="{BB962C8B-B14F-4D97-AF65-F5344CB8AC3E}">
        <p14:creationId xmlns:p14="http://schemas.microsoft.com/office/powerpoint/2010/main" val="12619125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8EF3ED9-A8D5-3543-9986-EC3F973AC1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4C7F26C-59AD-C74B-8AB4-47DA5D7FAE6F}"/>
              </a:ext>
            </a:extLst>
          </p:cNvPr>
          <p:cNvSpPr>
            <a:spLocks noGrp="1"/>
          </p:cNvSpPr>
          <p:nvPr>
            <p:ph type="dt" sz="half" idx="10"/>
          </p:nvPr>
        </p:nvSpPr>
        <p:spPr/>
        <p:txBody>
          <a:bodyPr/>
          <a:lstStyle/>
          <a:p>
            <a:fld id="{D5087760-35F5-1741-B2EB-290C537D6DFB}" type="datetime1">
              <a:rPr lang="en-US" smtClean="0"/>
              <a:t>11/4/19</a:t>
            </a:fld>
            <a:endParaRPr lang="en-US" dirty="0"/>
          </a:p>
        </p:txBody>
      </p:sp>
      <p:sp>
        <p:nvSpPr>
          <p:cNvPr id="7" name="Footer Placeholder 6">
            <a:extLst>
              <a:ext uri="{FF2B5EF4-FFF2-40B4-BE49-F238E27FC236}">
                <a16:creationId xmlns:a16="http://schemas.microsoft.com/office/drawing/2014/main" id="{E8712DF7-1F59-044D-829B-A1C811893EB2}"/>
              </a:ext>
            </a:extLst>
          </p:cNvPr>
          <p:cNvSpPr>
            <a:spLocks noGrp="1"/>
          </p:cNvSpPr>
          <p:nvPr>
            <p:ph type="ftr" sz="quarter" idx="11"/>
          </p:nvPr>
        </p:nvSpPr>
        <p:spPr/>
        <p:txBody>
          <a:bodyPr/>
          <a:lstStyle/>
          <a:p>
            <a:r>
              <a:rPr lang="en-US"/>
              <a:t>John Sample - x33005</a:t>
            </a:r>
          </a:p>
        </p:txBody>
      </p:sp>
      <p:sp>
        <p:nvSpPr>
          <p:cNvPr id="9" name="Slide Number Placeholder 8">
            <a:extLst>
              <a:ext uri="{FF2B5EF4-FFF2-40B4-BE49-F238E27FC236}">
                <a16:creationId xmlns:a16="http://schemas.microsoft.com/office/drawing/2014/main" id="{4D743AF8-3435-7640-AE41-B2EC446FA93E}"/>
              </a:ext>
            </a:extLst>
          </p:cNvPr>
          <p:cNvSpPr>
            <a:spLocks noGrp="1"/>
          </p:cNvSpPr>
          <p:nvPr>
            <p:ph type="sldNum" sz="quarter" idx="12"/>
          </p:nvPr>
        </p:nvSpPr>
        <p:spPr/>
        <p:txBody>
          <a:bodyPr/>
          <a:lstStyle/>
          <a:p>
            <a:fld id="{3D1785CF-2F9B-1D40-9AD4-FE45D2E55E27}" type="slidenum">
              <a:rPr lang="en-US" smtClean="0"/>
              <a:pPr/>
              <a:t>‹#›</a:t>
            </a:fld>
            <a:endParaRPr lang="en-US"/>
          </a:p>
        </p:txBody>
      </p:sp>
    </p:spTree>
    <p:extLst>
      <p:ext uri="{BB962C8B-B14F-4D97-AF65-F5344CB8AC3E}">
        <p14:creationId xmlns:p14="http://schemas.microsoft.com/office/powerpoint/2010/main" val="67100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 Blue Footer">
    <p:bg>
      <p:bgPr>
        <a:solidFill>
          <a:srgbClr val="04182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21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6768E43-8554-AD4F-9499-A3183516D85F}"/>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a:p>
        </p:txBody>
      </p:sp>
      <p:pic>
        <p:nvPicPr>
          <p:cNvPr id="7" name="Picture 6">
            <a:extLst>
              <a:ext uri="{FF2B5EF4-FFF2-40B4-BE49-F238E27FC236}">
                <a16:creationId xmlns:a16="http://schemas.microsoft.com/office/drawing/2014/main" id="{8E37A691-89AB-3A4F-B7EB-7D318A62533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1005468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8EF3ED9-A8D5-3543-9986-EC3F973AC1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4C7F26C-59AD-C74B-8AB4-47DA5D7FAE6F}"/>
              </a:ext>
            </a:extLst>
          </p:cNvPr>
          <p:cNvSpPr>
            <a:spLocks noGrp="1"/>
          </p:cNvSpPr>
          <p:nvPr>
            <p:ph type="dt" sz="half" idx="10"/>
          </p:nvPr>
        </p:nvSpPr>
        <p:spPr/>
        <p:txBody>
          <a:bodyPr/>
          <a:lstStyle/>
          <a:p>
            <a:fld id="{D5087760-35F5-1741-B2EB-290C537D6DFB}" type="datetime1">
              <a:rPr lang="en-US" smtClean="0"/>
              <a:t>11/4/19</a:t>
            </a:fld>
            <a:endParaRPr lang="en-US" dirty="0"/>
          </a:p>
        </p:txBody>
      </p:sp>
      <p:sp>
        <p:nvSpPr>
          <p:cNvPr id="7" name="Footer Placeholder 6">
            <a:extLst>
              <a:ext uri="{FF2B5EF4-FFF2-40B4-BE49-F238E27FC236}">
                <a16:creationId xmlns:a16="http://schemas.microsoft.com/office/drawing/2014/main" id="{E8712DF7-1F59-044D-829B-A1C811893EB2}"/>
              </a:ext>
            </a:extLst>
          </p:cNvPr>
          <p:cNvSpPr>
            <a:spLocks noGrp="1"/>
          </p:cNvSpPr>
          <p:nvPr>
            <p:ph type="ftr" sz="quarter" idx="11"/>
          </p:nvPr>
        </p:nvSpPr>
        <p:spPr/>
        <p:txBody>
          <a:bodyPr/>
          <a:lstStyle/>
          <a:p>
            <a:r>
              <a:rPr lang="en-US"/>
              <a:t>John Sample - x33005</a:t>
            </a:r>
          </a:p>
        </p:txBody>
      </p:sp>
      <p:sp>
        <p:nvSpPr>
          <p:cNvPr id="9" name="Slide Number Placeholder 8">
            <a:extLst>
              <a:ext uri="{FF2B5EF4-FFF2-40B4-BE49-F238E27FC236}">
                <a16:creationId xmlns:a16="http://schemas.microsoft.com/office/drawing/2014/main" id="{4D743AF8-3435-7640-AE41-B2EC446FA93E}"/>
              </a:ext>
            </a:extLst>
          </p:cNvPr>
          <p:cNvSpPr>
            <a:spLocks noGrp="1"/>
          </p:cNvSpPr>
          <p:nvPr>
            <p:ph type="sldNum" sz="quarter" idx="12"/>
          </p:nvPr>
        </p:nvSpPr>
        <p:spPr/>
        <p:txBody>
          <a:bodyPr/>
          <a:lstStyle/>
          <a:p>
            <a:fld id="{3D1785CF-2F9B-1D40-9AD4-FE45D2E55E27}" type="slidenum">
              <a:rPr lang="en-US" smtClean="0"/>
              <a:pPr/>
              <a:t>‹#›</a:t>
            </a:fld>
            <a:endParaRPr lang="en-US"/>
          </a:p>
        </p:txBody>
      </p:sp>
    </p:spTree>
    <p:extLst>
      <p:ext uri="{BB962C8B-B14F-4D97-AF65-F5344CB8AC3E}">
        <p14:creationId xmlns:p14="http://schemas.microsoft.com/office/powerpoint/2010/main" val="1034281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6">
            <a:extLst>
              <a:ext uri="{FF2B5EF4-FFF2-40B4-BE49-F238E27FC236}">
                <a16:creationId xmlns:a16="http://schemas.microsoft.com/office/drawing/2014/main" id="{0BEC72E1-D72F-9144-A117-6B3D9CC40C6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pic>
        <p:nvPicPr>
          <p:cNvPr id="8" name="Picture 7">
            <a:extLst>
              <a:ext uri="{FF2B5EF4-FFF2-40B4-BE49-F238E27FC236}">
                <a16:creationId xmlns:a16="http://schemas.microsoft.com/office/drawing/2014/main" id="{FCB59749-A75E-7047-B887-1D0D1254B86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097832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F9D1A18-C094-3548-9CE7-6CAD0EA9F51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pic>
        <p:nvPicPr>
          <p:cNvPr id="11" name="Picture 10">
            <a:extLst>
              <a:ext uri="{FF2B5EF4-FFF2-40B4-BE49-F238E27FC236}">
                <a16:creationId xmlns:a16="http://schemas.microsoft.com/office/drawing/2014/main" id="{B0CBB3EF-A5EF-7C40-8B2F-D80B3857741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855570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2743C166-F8DD-7D4C-BFE1-A8E9981046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pic>
        <p:nvPicPr>
          <p:cNvPr id="9" name="Picture 8">
            <a:extLst>
              <a:ext uri="{FF2B5EF4-FFF2-40B4-BE49-F238E27FC236}">
                <a16:creationId xmlns:a16="http://schemas.microsoft.com/office/drawing/2014/main" id="{BAA5C8AC-8BF9-E74C-A456-FF7256F2863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895150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0273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6" name="Slide Number Placeholder 5">
            <a:extLst>
              <a:ext uri="{FF2B5EF4-FFF2-40B4-BE49-F238E27FC236}">
                <a16:creationId xmlns:a16="http://schemas.microsoft.com/office/drawing/2014/main" id="{E674453A-2C86-CC4C-99B2-4F36D6F675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spTree>
    <p:extLst>
      <p:ext uri="{BB962C8B-B14F-4D97-AF65-F5344CB8AC3E}">
        <p14:creationId xmlns:p14="http://schemas.microsoft.com/office/powerpoint/2010/main" val="3985845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7" name="Slide Number Placeholder 6">
            <a:extLst>
              <a:ext uri="{FF2B5EF4-FFF2-40B4-BE49-F238E27FC236}">
                <a16:creationId xmlns:a16="http://schemas.microsoft.com/office/drawing/2014/main" id="{48B9793C-4A43-6F4B-80BB-ECEF635E70DE}"/>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spTree>
    <p:extLst>
      <p:ext uri="{BB962C8B-B14F-4D97-AF65-F5344CB8AC3E}">
        <p14:creationId xmlns:p14="http://schemas.microsoft.com/office/powerpoint/2010/main" val="3818552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Slide Number Placeholder 12">
            <a:extLst>
              <a:ext uri="{FF2B5EF4-FFF2-40B4-BE49-F238E27FC236}">
                <a16:creationId xmlns:a16="http://schemas.microsoft.com/office/drawing/2014/main" id="{01545687-1BA4-5F4A-A282-8B7F806385D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a:p>
        </p:txBody>
      </p:sp>
      <p:pic>
        <p:nvPicPr>
          <p:cNvPr id="9" name="Picture 8">
            <a:extLst>
              <a:ext uri="{FF2B5EF4-FFF2-40B4-BE49-F238E27FC236}">
                <a16:creationId xmlns:a16="http://schemas.microsoft.com/office/drawing/2014/main" id="{D39B3E61-0157-A64F-80FD-870D371E13E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107915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6">
            <a:extLst>
              <a:ext uri="{FF2B5EF4-FFF2-40B4-BE49-F238E27FC236}">
                <a16:creationId xmlns:a16="http://schemas.microsoft.com/office/drawing/2014/main" id="{0BEC72E1-D72F-9144-A117-6B3D9CC40C6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pic>
        <p:nvPicPr>
          <p:cNvPr id="8" name="Picture 7">
            <a:extLst>
              <a:ext uri="{FF2B5EF4-FFF2-40B4-BE49-F238E27FC236}">
                <a16:creationId xmlns:a16="http://schemas.microsoft.com/office/drawing/2014/main" id="{FCB59749-A75E-7047-B887-1D0D1254B86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014218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2C3AD0-4B74-1043-B6A1-73365C2AB053}"/>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pic>
        <p:nvPicPr>
          <p:cNvPr id="6" name="Picture 5">
            <a:extLst>
              <a:ext uri="{FF2B5EF4-FFF2-40B4-BE49-F238E27FC236}">
                <a16:creationId xmlns:a16="http://schemas.microsoft.com/office/drawing/2014/main" id="{3144BDDD-35E0-6842-B25C-F01617C41F7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875665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6768E43-8554-AD4F-9499-A3183516D85F}"/>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a:p>
        </p:txBody>
      </p:sp>
      <p:pic>
        <p:nvPicPr>
          <p:cNvPr id="7" name="Picture 6">
            <a:extLst>
              <a:ext uri="{FF2B5EF4-FFF2-40B4-BE49-F238E27FC236}">
                <a16:creationId xmlns:a16="http://schemas.microsoft.com/office/drawing/2014/main" id="{8E37A691-89AB-3A4F-B7EB-7D318A62533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3813225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EFC07-23DE-42DC-8898-3D23F50E7CD6}"/>
              </a:ext>
            </a:extLst>
          </p:cNvPr>
          <p:cNvSpPr>
            <a:spLocks noGrp="1"/>
          </p:cNvSpPr>
          <p:nvPr>
            <p:ph type="dt" sz="half" idx="10"/>
          </p:nvPr>
        </p:nvSpPr>
        <p:spPr/>
        <p:txBody>
          <a:bodyPr/>
          <a:lstStyle/>
          <a:p>
            <a:fld id="{FB1E6291-269F-4017-8EF3-5876289F47E8}" type="datetimeFigureOut">
              <a:rPr lang="en-US" smtClean="0"/>
              <a:t>11/4/19</a:t>
            </a:fld>
            <a:endParaRPr lang="en-US"/>
          </a:p>
        </p:txBody>
      </p:sp>
      <p:sp>
        <p:nvSpPr>
          <p:cNvPr id="3" name="Footer Placeholder 2">
            <a:extLst>
              <a:ext uri="{FF2B5EF4-FFF2-40B4-BE49-F238E27FC236}">
                <a16:creationId xmlns:a16="http://schemas.microsoft.com/office/drawing/2014/main" id="{65A54AAF-0D39-41F9-A739-48D8AC24C9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C40F39-43DB-40AC-88DF-DB040AB0E77B}"/>
              </a:ext>
            </a:extLst>
          </p:cNvPr>
          <p:cNvSpPr>
            <a:spLocks noGrp="1"/>
          </p:cNvSpPr>
          <p:nvPr>
            <p:ph type="sldNum" sz="quarter" idx="12"/>
          </p:nvPr>
        </p:nvSpPr>
        <p:spPr/>
        <p:txBody>
          <a:bodyPr/>
          <a:lstStyle/>
          <a:p>
            <a:fld id="{7823D4CB-B0FD-47F7-BD03-A2F41CD6399B}" type="slidenum">
              <a:rPr lang="en-US" smtClean="0"/>
              <a:t>‹#›</a:t>
            </a:fld>
            <a:endParaRPr lang="en-US"/>
          </a:p>
        </p:txBody>
      </p:sp>
    </p:spTree>
    <p:extLst>
      <p:ext uri="{BB962C8B-B14F-4D97-AF65-F5344CB8AC3E}">
        <p14:creationId xmlns:p14="http://schemas.microsoft.com/office/powerpoint/2010/main" val="40773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F9D1A18-C094-3548-9CE7-6CAD0EA9F51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pic>
        <p:nvPicPr>
          <p:cNvPr id="11" name="Picture 10">
            <a:extLst>
              <a:ext uri="{FF2B5EF4-FFF2-40B4-BE49-F238E27FC236}">
                <a16:creationId xmlns:a16="http://schemas.microsoft.com/office/drawing/2014/main" id="{B0CBB3EF-A5EF-7C40-8B2F-D80B3857741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27787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2743C166-F8DD-7D4C-BFE1-A8E9981046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pic>
        <p:nvPicPr>
          <p:cNvPr id="9" name="Picture 8">
            <a:extLst>
              <a:ext uri="{FF2B5EF4-FFF2-40B4-BE49-F238E27FC236}">
                <a16:creationId xmlns:a16="http://schemas.microsoft.com/office/drawing/2014/main" id="{BAA5C8AC-8BF9-E74C-A456-FF7256F2863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8701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30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6" name="Slide Number Placeholder 5">
            <a:extLst>
              <a:ext uri="{FF2B5EF4-FFF2-40B4-BE49-F238E27FC236}">
                <a16:creationId xmlns:a16="http://schemas.microsoft.com/office/drawing/2014/main" id="{E674453A-2C86-CC4C-99B2-4F36D6F675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spTree>
    <p:extLst>
      <p:ext uri="{BB962C8B-B14F-4D97-AF65-F5344CB8AC3E}">
        <p14:creationId xmlns:p14="http://schemas.microsoft.com/office/powerpoint/2010/main" val="368879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7" name="Slide Number Placeholder 6">
            <a:extLst>
              <a:ext uri="{FF2B5EF4-FFF2-40B4-BE49-F238E27FC236}">
                <a16:creationId xmlns:a16="http://schemas.microsoft.com/office/drawing/2014/main" id="{48B9793C-4A43-6F4B-80BB-ECEF635E70DE}"/>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spTree>
    <p:extLst>
      <p:ext uri="{BB962C8B-B14F-4D97-AF65-F5344CB8AC3E}">
        <p14:creationId xmlns:p14="http://schemas.microsoft.com/office/powerpoint/2010/main" val="120244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Slide Number Placeholder 12">
            <a:extLst>
              <a:ext uri="{FF2B5EF4-FFF2-40B4-BE49-F238E27FC236}">
                <a16:creationId xmlns:a16="http://schemas.microsoft.com/office/drawing/2014/main" id="{01545687-1BA4-5F4A-A282-8B7F806385D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a:p>
        </p:txBody>
      </p:sp>
      <p:pic>
        <p:nvPicPr>
          <p:cNvPr id="9" name="Picture 8">
            <a:extLst>
              <a:ext uri="{FF2B5EF4-FFF2-40B4-BE49-F238E27FC236}">
                <a16:creationId xmlns:a16="http://schemas.microsoft.com/office/drawing/2014/main" id="{D39B3E61-0157-A64F-80FD-870D371E13E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29519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2C3AD0-4B74-1043-B6A1-73365C2AB053}"/>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a:p>
        </p:txBody>
      </p:sp>
      <p:pic>
        <p:nvPicPr>
          <p:cNvPr id="6" name="Picture 5">
            <a:extLst>
              <a:ext uri="{FF2B5EF4-FFF2-40B4-BE49-F238E27FC236}">
                <a16:creationId xmlns:a16="http://schemas.microsoft.com/office/drawing/2014/main" id="{3144BDDD-35E0-6842-B25C-F01617C41F7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24970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D5EB6-7AED-FA43-8CE6-D9B320CCB5C2}"/>
              </a:ext>
            </a:extLst>
          </p:cNvPr>
          <p:cNvSpPr>
            <a:spLocks noGrp="1"/>
          </p:cNvSpPr>
          <p:nvPr>
            <p:ph type="dt" sz="half" idx="2"/>
          </p:nvPr>
        </p:nvSpPr>
        <p:spPr>
          <a:xfrm>
            <a:off x="3949147" y="6176963"/>
            <a:ext cx="1716157" cy="365125"/>
          </a:xfrm>
          <a:prstGeom prst="rect">
            <a:avLst/>
          </a:prstGeom>
        </p:spPr>
        <p:txBody>
          <a:bodyPr vert="horz" lIns="91440" tIns="45720" rIns="91440" bIns="45720" rtlCol="0" anchor="ctr"/>
          <a:lstStyle>
            <a:lvl1pPr algn="l">
              <a:defRPr sz="1200">
                <a:solidFill>
                  <a:schemeClr val="tx1">
                    <a:tint val="75000"/>
                  </a:schemeClr>
                </a:solidFill>
                <a:latin typeface="Rocket Sans" panose="020B0602020202020204" pitchFamily="34" charset="0"/>
                <a:ea typeface="Rocket Sans" panose="020B0602020202020204" pitchFamily="34" charset="0"/>
              </a:defRPr>
            </a:lvl1pPr>
          </a:lstStyle>
          <a:p>
            <a:fld id="{0B7EFA1C-E4DE-344B-BACE-D11BF3FE26C1}" type="datetime1">
              <a:rPr lang="en-US" smtClean="0"/>
              <a:t>11/4/19</a:t>
            </a:fld>
            <a:endParaRPr lang="en-US" dirty="0"/>
          </a:p>
        </p:txBody>
      </p:sp>
      <p:sp>
        <p:nvSpPr>
          <p:cNvPr id="5" name="Footer Placeholder 4">
            <a:extLst>
              <a:ext uri="{FF2B5EF4-FFF2-40B4-BE49-F238E27FC236}">
                <a16:creationId xmlns:a16="http://schemas.microsoft.com/office/drawing/2014/main" id="{8973A66D-37BB-1F47-802E-BC576707F60C}"/>
              </a:ext>
            </a:extLst>
          </p:cNvPr>
          <p:cNvSpPr>
            <a:spLocks noGrp="1"/>
          </p:cNvSpPr>
          <p:nvPr>
            <p:ph type="ftr" sz="quarter" idx="3"/>
          </p:nvPr>
        </p:nvSpPr>
        <p:spPr>
          <a:xfrm>
            <a:off x="6023113" y="6176963"/>
            <a:ext cx="3631096" cy="365125"/>
          </a:xfrm>
          <a:prstGeom prst="rect">
            <a:avLst/>
          </a:prstGeom>
        </p:spPr>
        <p:txBody>
          <a:bodyPr vert="horz" lIns="91440" tIns="45720" rIns="91440" bIns="45720" rtlCol="0" anchor="ctr"/>
          <a:lstStyle>
            <a:lvl1pPr algn="ctr">
              <a:defRPr sz="1200">
                <a:solidFill>
                  <a:schemeClr val="tx1">
                    <a:tint val="75000"/>
                  </a:schemeClr>
                </a:solidFill>
                <a:latin typeface="Rocket Sans" panose="020B0602020202020204" pitchFamily="34" charset="0"/>
                <a:ea typeface="Rocket Sans" panose="020B0602020202020204" pitchFamily="34" charset="0"/>
              </a:defRPr>
            </a:lvl1pPr>
          </a:lstStyle>
          <a:p>
            <a:r>
              <a:rPr lang="en-US"/>
              <a:t>John Sample - x33005</a:t>
            </a:r>
          </a:p>
        </p:txBody>
      </p:sp>
      <p:sp>
        <p:nvSpPr>
          <p:cNvPr id="6" name="Slide Number Placeholder 5">
            <a:extLst>
              <a:ext uri="{FF2B5EF4-FFF2-40B4-BE49-F238E27FC236}">
                <a16:creationId xmlns:a16="http://schemas.microsoft.com/office/drawing/2014/main" id="{D7CFAB26-DFBC-CE4E-95CE-F26AF5E6213E}"/>
              </a:ext>
            </a:extLst>
          </p:cNvPr>
          <p:cNvSpPr>
            <a:spLocks noGrp="1"/>
          </p:cNvSpPr>
          <p:nvPr>
            <p:ph type="sldNum" sz="quarter" idx="4"/>
          </p:nvPr>
        </p:nvSpPr>
        <p:spPr>
          <a:xfrm>
            <a:off x="9899374" y="6176963"/>
            <a:ext cx="1454426" cy="365125"/>
          </a:xfrm>
          <a:prstGeom prst="rect">
            <a:avLst/>
          </a:prstGeom>
        </p:spPr>
        <p:txBody>
          <a:bodyPr vert="horz" lIns="91440" tIns="45720" rIns="91440" bIns="45720" rtlCol="0" anchor="ctr"/>
          <a:lstStyle>
            <a:lvl1pPr algn="r">
              <a:defRPr sz="1200">
                <a:solidFill>
                  <a:schemeClr val="tx1">
                    <a:tint val="75000"/>
                  </a:schemeClr>
                </a:solidFill>
                <a:latin typeface="Rocket Sans" panose="020B0602020202020204" pitchFamily="34" charset="0"/>
                <a:ea typeface="Rocket Sans" panose="020B0602020202020204" pitchFamily="34" charset="0"/>
              </a:defRPr>
            </a:lvl1pPr>
          </a:lstStyle>
          <a:p>
            <a:fld id="{3D1785CF-2F9B-1D40-9AD4-FE45D2E55E27}" type="slidenum">
              <a:rPr lang="en-US" smtClean="0"/>
              <a:pPr/>
              <a:t>‹#›</a:t>
            </a:fld>
            <a:endParaRPr lang="en-US"/>
          </a:p>
        </p:txBody>
      </p:sp>
    </p:spTree>
    <p:extLst>
      <p:ext uri="{BB962C8B-B14F-4D97-AF65-F5344CB8AC3E}">
        <p14:creationId xmlns:p14="http://schemas.microsoft.com/office/powerpoint/2010/main" val="215761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3" r:id="rId6"/>
    <p:sldLayoutId id="2147483654" r:id="rId7"/>
    <p:sldLayoutId id="2147483655" r:id="rId8"/>
    <p:sldLayoutId id="2147483656" r:id="rId9"/>
    <p:sldLayoutId id="2147483671" r:id="rId10"/>
    <p:sldLayoutId id="2147483657" r:id="rId11"/>
  </p:sldLayoutIdLst>
  <p:hf hdr="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D5EB6-7AED-FA43-8CE6-D9B320CCB5C2}"/>
              </a:ext>
            </a:extLst>
          </p:cNvPr>
          <p:cNvSpPr>
            <a:spLocks noGrp="1"/>
          </p:cNvSpPr>
          <p:nvPr>
            <p:ph type="dt" sz="half" idx="2"/>
          </p:nvPr>
        </p:nvSpPr>
        <p:spPr>
          <a:xfrm>
            <a:off x="3949147" y="6176963"/>
            <a:ext cx="1716157" cy="365125"/>
          </a:xfrm>
          <a:prstGeom prst="rect">
            <a:avLst/>
          </a:prstGeom>
        </p:spPr>
        <p:txBody>
          <a:bodyPr vert="horz" lIns="91440" tIns="45720" rIns="91440" bIns="45720" rtlCol="0" anchor="ctr"/>
          <a:lstStyle>
            <a:lvl1pPr algn="l">
              <a:defRPr sz="1200">
                <a:solidFill>
                  <a:schemeClr val="tx1">
                    <a:tint val="75000"/>
                  </a:schemeClr>
                </a:solidFill>
                <a:latin typeface="Rocket Sans" panose="020B0602020202020204" pitchFamily="34" charset="0"/>
                <a:ea typeface="Rocket Sans" panose="020B0602020202020204" pitchFamily="34" charset="0"/>
              </a:defRPr>
            </a:lvl1pPr>
          </a:lstStyle>
          <a:p>
            <a:fld id="{0B7EFA1C-E4DE-344B-BACE-D11BF3FE26C1}" type="datetime1">
              <a:rPr lang="en-US" smtClean="0"/>
              <a:t>11/4/19</a:t>
            </a:fld>
            <a:endParaRPr lang="en-US" dirty="0"/>
          </a:p>
        </p:txBody>
      </p:sp>
      <p:sp>
        <p:nvSpPr>
          <p:cNvPr id="5" name="Footer Placeholder 4">
            <a:extLst>
              <a:ext uri="{FF2B5EF4-FFF2-40B4-BE49-F238E27FC236}">
                <a16:creationId xmlns:a16="http://schemas.microsoft.com/office/drawing/2014/main" id="{8973A66D-37BB-1F47-802E-BC576707F60C}"/>
              </a:ext>
            </a:extLst>
          </p:cNvPr>
          <p:cNvSpPr>
            <a:spLocks noGrp="1"/>
          </p:cNvSpPr>
          <p:nvPr>
            <p:ph type="ftr" sz="quarter" idx="3"/>
          </p:nvPr>
        </p:nvSpPr>
        <p:spPr>
          <a:xfrm>
            <a:off x="6023113" y="6176963"/>
            <a:ext cx="3631096" cy="365125"/>
          </a:xfrm>
          <a:prstGeom prst="rect">
            <a:avLst/>
          </a:prstGeom>
        </p:spPr>
        <p:txBody>
          <a:bodyPr vert="horz" lIns="91440" tIns="45720" rIns="91440" bIns="45720" rtlCol="0" anchor="ctr"/>
          <a:lstStyle>
            <a:lvl1pPr algn="ctr">
              <a:defRPr sz="1200">
                <a:solidFill>
                  <a:schemeClr val="tx1">
                    <a:tint val="75000"/>
                  </a:schemeClr>
                </a:solidFill>
                <a:latin typeface="Rocket Sans" panose="020B0602020202020204" pitchFamily="34" charset="0"/>
                <a:ea typeface="Rocket Sans" panose="020B0602020202020204" pitchFamily="34" charset="0"/>
              </a:defRPr>
            </a:lvl1pPr>
          </a:lstStyle>
          <a:p>
            <a:r>
              <a:rPr lang="en-US"/>
              <a:t>John Sample - x33005</a:t>
            </a:r>
          </a:p>
        </p:txBody>
      </p:sp>
      <p:sp>
        <p:nvSpPr>
          <p:cNvPr id="6" name="Slide Number Placeholder 5">
            <a:extLst>
              <a:ext uri="{FF2B5EF4-FFF2-40B4-BE49-F238E27FC236}">
                <a16:creationId xmlns:a16="http://schemas.microsoft.com/office/drawing/2014/main" id="{D7CFAB26-DFBC-CE4E-95CE-F26AF5E6213E}"/>
              </a:ext>
            </a:extLst>
          </p:cNvPr>
          <p:cNvSpPr>
            <a:spLocks noGrp="1"/>
          </p:cNvSpPr>
          <p:nvPr>
            <p:ph type="sldNum" sz="quarter" idx="4"/>
          </p:nvPr>
        </p:nvSpPr>
        <p:spPr>
          <a:xfrm>
            <a:off x="9899374" y="6176963"/>
            <a:ext cx="1454426" cy="365125"/>
          </a:xfrm>
          <a:prstGeom prst="rect">
            <a:avLst/>
          </a:prstGeom>
        </p:spPr>
        <p:txBody>
          <a:bodyPr vert="horz" lIns="91440" tIns="45720" rIns="91440" bIns="45720" rtlCol="0" anchor="ctr"/>
          <a:lstStyle>
            <a:lvl1pPr algn="r">
              <a:defRPr sz="1200">
                <a:solidFill>
                  <a:schemeClr val="tx1">
                    <a:tint val="75000"/>
                  </a:schemeClr>
                </a:solidFill>
                <a:latin typeface="Rocket Sans" panose="020B0602020202020204" pitchFamily="34" charset="0"/>
                <a:ea typeface="Rocket Sans" panose="020B0602020202020204" pitchFamily="34" charset="0"/>
              </a:defRPr>
            </a:lvl1pPr>
          </a:lstStyle>
          <a:p>
            <a:fld id="{3D1785CF-2F9B-1D40-9AD4-FE45D2E55E27}" type="slidenum">
              <a:rPr lang="en-US" smtClean="0"/>
              <a:pPr/>
              <a:t>‹#›</a:t>
            </a:fld>
            <a:endParaRPr lang="en-US"/>
          </a:p>
        </p:txBody>
      </p:sp>
    </p:spTree>
    <p:extLst>
      <p:ext uri="{BB962C8B-B14F-4D97-AF65-F5344CB8AC3E}">
        <p14:creationId xmlns:p14="http://schemas.microsoft.com/office/powerpoint/2010/main" val="32257709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hyperlink" Target="mailto:donward@quickenloan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hyperlink" Target="https://github.com/donwardpeng/DevOne.US-Conference"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s://github.com/donwardpeng/midevfest" TargetMode="Externa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4.tiff"/></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mailto:donward@quickenloans.com"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2C2B"/>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cstate="hqprint">
            <a:alphaModFix amt="20000"/>
            <a:extLst>
              <a:ext uri="{28A0092B-C50C-407E-A947-70E740481C1C}">
                <a14:useLocalDpi xmlns:a14="http://schemas.microsoft.com/office/drawing/2010/main"/>
              </a:ext>
            </a:extLst>
          </a:blip>
          <a:srcRect b="3373"/>
          <a:stretch/>
        </p:blipFill>
        <p:spPr>
          <a:xfrm flipH="1">
            <a:off x="1203209" y="169186"/>
            <a:ext cx="9785581" cy="3355176"/>
          </a:xfrm>
          <a:prstGeom prst="rect">
            <a:avLst/>
          </a:prstGeom>
        </p:spPr>
      </p:pic>
      <p:sp>
        <p:nvSpPr>
          <p:cNvPr id="11" name="Title 10">
            <a:extLst>
              <a:ext uri="{FF2B5EF4-FFF2-40B4-BE49-F238E27FC236}">
                <a16:creationId xmlns:a16="http://schemas.microsoft.com/office/drawing/2014/main" id="{09464A54-0C3C-9043-B4B9-9056E74D3BAB}"/>
              </a:ext>
            </a:extLst>
          </p:cNvPr>
          <p:cNvSpPr>
            <a:spLocks noGrp="1"/>
          </p:cNvSpPr>
          <p:nvPr>
            <p:ph type="title" idx="4294967295"/>
          </p:nvPr>
        </p:nvSpPr>
        <p:spPr>
          <a:xfrm>
            <a:off x="-13268" y="3753904"/>
            <a:ext cx="7327516" cy="1893887"/>
          </a:xfrm>
        </p:spPr>
        <p:txBody>
          <a:bodyPr anchor="t" anchorCtr="0">
            <a:noAutofit/>
          </a:bodyPr>
          <a:lstStyle/>
          <a:p>
            <a:pPr algn="r"/>
            <a:r>
              <a:rPr lang="en-US" sz="6000" b="1" dirty="0">
                <a:solidFill>
                  <a:schemeClr val="bg1"/>
                </a:solidFill>
              </a:rPr>
              <a:t>My Journey Learning Flutter</a:t>
            </a:r>
            <a:endParaRPr lang="en-US" sz="6000" dirty="0">
              <a:solidFill>
                <a:schemeClr val="bg1"/>
              </a:solidFill>
            </a:endParaRPr>
          </a:p>
        </p:txBody>
      </p:sp>
      <p:sp>
        <p:nvSpPr>
          <p:cNvPr id="12" name="Text Placeholder 11">
            <a:extLst>
              <a:ext uri="{FF2B5EF4-FFF2-40B4-BE49-F238E27FC236}">
                <a16:creationId xmlns:a16="http://schemas.microsoft.com/office/drawing/2014/main" id="{7A00675B-0A70-7F4D-8360-029C043FB4D0}"/>
              </a:ext>
            </a:extLst>
          </p:cNvPr>
          <p:cNvSpPr>
            <a:spLocks noGrp="1"/>
          </p:cNvSpPr>
          <p:nvPr>
            <p:ph type="body" idx="4294967295"/>
          </p:nvPr>
        </p:nvSpPr>
        <p:spPr>
          <a:xfrm>
            <a:off x="7596554" y="3753904"/>
            <a:ext cx="5909162" cy="2815156"/>
          </a:xfrm>
        </p:spPr>
        <p:txBody>
          <a:bodyPr>
            <a:normAutofit/>
          </a:bodyPr>
          <a:lstStyle/>
          <a:p>
            <a:pPr marL="0" indent="0">
              <a:buNone/>
            </a:pPr>
            <a:r>
              <a:rPr lang="en-US" sz="4400" b="1" dirty="0">
                <a:solidFill>
                  <a:srgbClr val="FFD933"/>
                </a:solidFill>
              </a:rPr>
              <a:t>Don Ward</a:t>
            </a:r>
          </a:p>
          <a:p>
            <a:pPr marL="0" indent="0">
              <a:buNone/>
            </a:pPr>
            <a:r>
              <a:rPr lang="en-US" dirty="0">
                <a:solidFill>
                  <a:schemeClr val="bg1"/>
                </a:solidFill>
              </a:rPr>
              <a:t>Sr. Research Engineer</a:t>
            </a:r>
            <a:endParaRPr lang="en-US" sz="2400" dirty="0">
              <a:solidFill>
                <a:schemeClr val="bg1"/>
              </a:solidFill>
            </a:endParaRPr>
          </a:p>
          <a:p>
            <a:pPr marL="0" indent="0">
              <a:buNone/>
            </a:pPr>
            <a:r>
              <a:rPr lang="en-US" sz="2400" dirty="0">
                <a:solidFill>
                  <a:srgbClr val="FFD933"/>
                </a:solidFill>
                <a:hlinkClick r:id="rId4">
                  <a:extLst>
                    <a:ext uri="{A12FA001-AC4F-418D-AE19-62706E023703}">
                      <ahyp:hlinkClr xmlns:ahyp="http://schemas.microsoft.com/office/drawing/2018/hyperlinkcolor" val="tx"/>
                    </a:ext>
                  </a:extLst>
                </a:hlinkClick>
              </a:rPr>
              <a:t>donward@quickenloans.com</a:t>
            </a:r>
            <a:endParaRPr lang="en-US" sz="2400" dirty="0">
              <a:solidFill>
                <a:srgbClr val="FFD933"/>
              </a:solidFill>
            </a:endParaRPr>
          </a:p>
          <a:p>
            <a:pPr marL="0" indent="0">
              <a:buNone/>
            </a:pPr>
            <a:r>
              <a:rPr lang="en-US" sz="2400" dirty="0">
                <a:solidFill>
                  <a:schemeClr val="bg1"/>
                </a:solidFill>
              </a:rPr>
              <a:t>@donwardpeng</a:t>
            </a:r>
          </a:p>
        </p:txBody>
      </p:sp>
      <p:cxnSp>
        <p:nvCxnSpPr>
          <p:cNvPr id="3" name="Straight Connector 2">
            <a:extLst>
              <a:ext uri="{FF2B5EF4-FFF2-40B4-BE49-F238E27FC236}">
                <a16:creationId xmlns:a16="http://schemas.microsoft.com/office/drawing/2014/main" id="{479381AC-1DBF-D64A-891E-E1C442D6AEAC}"/>
              </a:ext>
            </a:extLst>
          </p:cNvPr>
          <p:cNvCxnSpPr>
            <a:cxnSpLocks/>
          </p:cNvCxnSpPr>
          <p:nvPr/>
        </p:nvCxnSpPr>
        <p:spPr>
          <a:xfrm flipH="1">
            <a:off x="7454925" y="3753904"/>
            <a:ext cx="952" cy="24638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4A243C4-50C2-5445-9F51-DA4001DD10C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68373" y="5916620"/>
            <a:ext cx="2369143" cy="434960"/>
          </a:xfrm>
          <a:prstGeom prst="rect">
            <a:avLst/>
          </a:prstGeom>
        </p:spPr>
      </p:pic>
    </p:spTree>
    <p:extLst>
      <p:ext uri="{BB962C8B-B14F-4D97-AF65-F5344CB8AC3E}">
        <p14:creationId xmlns:p14="http://schemas.microsoft.com/office/powerpoint/2010/main" val="3954754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0C5AE3-DC96-604C-890E-94B349B2507D}"/>
              </a:ext>
            </a:extLst>
          </p:cNvPr>
          <p:cNvSpPr/>
          <p:nvPr/>
        </p:nvSpPr>
        <p:spPr>
          <a:xfrm>
            <a:off x="1567543" y="914400"/>
            <a:ext cx="9111343" cy="5225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a:extLst>
              <a:ext uri="{FF2B5EF4-FFF2-40B4-BE49-F238E27FC236}">
                <a16:creationId xmlns:a16="http://schemas.microsoft.com/office/drawing/2014/main" id="{C0671217-D393-9D42-A631-5367AF5E0581}"/>
              </a:ext>
            </a:extLst>
          </p:cNvPr>
          <p:cNvPicPr>
            <a:picLocks noChangeAspect="1"/>
          </p:cNvPicPr>
          <p:nvPr/>
        </p:nvPicPr>
        <p:blipFill>
          <a:blip r:embed="rId3"/>
          <a:stretch>
            <a:fillRect/>
          </a:stretch>
        </p:blipFill>
        <p:spPr>
          <a:xfrm>
            <a:off x="2379253" y="2067741"/>
            <a:ext cx="7433494" cy="2722517"/>
          </a:xfrm>
          <a:prstGeom prst="rect">
            <a:avLst/>
          </a:prstGeom>
        </p:spPr>
      </p:pic>
      <p:pic>
        <p:nvPicPr>
          <p:cNvPr id="9" name="Picture 8">
            <a:extLst>
              <a:ext uri="{FF2B5EF4-FFF2-40B4-BE49-F238E27FC236}">
                <a16:creationId xmlns:a16="http://schemas.microsoft.com/office/drawing/2014/main" id="{CC12D08E-9C60-C54F-B1A2-9ABE3C26F81A}"/>
              </a:ext>
            </a:extLst>
          </p:cNvPr>
          <p:cNvPicPr>
            <a:picLocks noChangeAspect="1"/>
          </p:cNvPicPr>
          <p:nvPr/>
        </p:nvPicPr>
        <p:blipFill>
          <a:blip r:embed="rId4"/>
          <a:stretch>
            <a:fillRect/>
          </a:stretch>
        </p:blipFill>
        <p:spPr>
          <a:xfrm>
            <a:off x="-1034201" y="-1268735"/>
            <a:ext cx="14260401" cy="9809620"/>
          </a:xfrm>
          <a:prstGeom prst="rect">
            <a:avLst/>
          </a:prstGeom>
        </p:spPr>
      </p:pic>
      <p:sp>
        <p:nvSpPr>
          <p:cNvPr id="11" name="Rectangle 10">
            <a:extLst>
              <a:ext uri="{FF2B5EF4-FFF2-40B4-BE49-F238E27FC236}">
                <a16:creationId xmlns:a16="http://schemas.microsoft.com/office/drawing/2014/main" id="{B58EFFF5-C7B1-B543-B174-B69AD20F0DEC}"/>
              </a:ext>
            </a:extLst>
          </p:cNvPr>
          <p:cNvSpPr/>
          <p:nvPr/>
        </p:nvSpPr>
        <p:spPr>
          <a:xfrm>
            <a:off x="1567543" y="5203290"/>
            <a:ext cx="9111343" cy="523220"/>
          </a:xfrm>
          <a:prstGeom prst="rect">
            <a:avLst/>
          </a:prstGeom>
        </p:spPr>
        <p:txBody>
          <a:bodyPr wrap="square">
            <a:spAutoFit/>
          </a:bodyPr>
          <a:lstStyle/>
          <a:p>
            <a:pPr algn="ctr"/>
            <a:r>
              <a:rPr lang="en-US" sz="2800" dirty="0">
                <a:hlinkClick r:id="rId5"/>
              </a:rPr>
              <a:t>https://github.com/donwardpeng/DevOne.US-Conference</a:t>
            </a:r>
            <a:endParaRPr sz="2800" dirty="0">
              <a:solidFill>
                <a:schemeClr val="accent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109705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981A76-BD13-B240-9DCB-F56AB2E0C837}"/>
              </a:ext>
            </a:extLst>
          </p:cNvPr>
          <p:cNvPicPr>
            <a:picLocks noChangeAspect="1"/>
          </p:cNvPicPr>
          <p:nvPr/>
        </p:nvPicPr>
        <p:blipFill>
          <a:blip r:embed="rId3"/>
          <a:stretch>
            <a:fillRect/>
          </a:stretch>
        </p:blipFill>
        <p:spPr>
          <a:xfrm>
            <a:off x="-1034201" y="-1268735"/>
            <a:ext cx="14260401" cy="9809620"/>
          </a:xfrm>
          <a:prstGeom prst="rect">
            <a:avLst/>
          </a:prstGeom>
        </p:spPr>
      </p:pic>
      <p:pic>
        <p:nvPicPr>
          <p:cNvPr id="7" name="Picture 6">
            <a:extLst>
              <a:ext uri="{FF2B5EF4-FFF2-40B4-BE49-F238E27FC236}">
                <a16:creationId xmlns:a16="http://schemas.microsoft.com/office/drawing/2014/main" id="{B61EF3AD-CD19-CA48-AC9C-43F179F6AABF}"/>
              </a:ext>
            </a:extLst>
          </p:cNvPr>
          <p:cNvPicPr>
            <a:picLocks noChangeAspect="1"/>
          </p:cNvPicPr>
          <p:nvPr/>
        </p:nvPicPr>
        <p:blipFill>
          <a:blip r:embed="rId4"/>
          <a:stretch>
            <a:fillRect/>
          </a:stretch>
        </p:blipFill>
        <p:spPr>
          <a:xfrm>
            <a:off x="1527384" y="850900"/>
            <a:ext cx="9140616" cy="5283200"/>
          </a:xfrm>
          <a:prstGeom prst="rect">
            <a:avLst/>
          </a:prstGeom>
        </p:spPr>
      </p:pic>
    </p:spTree>
    <p:extLst>
      <p:ext uri="{BB962C8B-B14F-4D97-AF65-F5344CB8AC3E}">
        <p14:creationId xmlns:p14="http://schemas.microsoft.com/office/powerpoint/2010/main" val="185174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2F5BB78D-93A8-6E46-9426-FE6BB09DDA8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8822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light, star&#10;&#10;Description automatically generated">
            <a:extLst>
              <a:ext uri="{FF2B5EF4-FFF2-40B4-BE49-F238E27FC236}">
                <a16:creationId xmlns:a16="http://schemas.microsoft.com/office/drawing/2014/main" id="{DD3201BE-03AF-7C4F-8C11-90BAD9A16667}"/>
              </a:ext>
            </a:extLst>
          </p:cNvPr>
          <p:cNvPicPr>
            <a:picLocks noChangeAspect="1"/>
          </p:cNvPicPr>
          <p:nvPr/>
        </p:nvPicPr>
        <p:blipFill>
          <a:blip r:embed="rId3" cstate="hqprint">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10">
            <a:extLst>
              <a:ext uri="{FF2B5EF4-FFF2-40B4-BE49-F238E27FC236}">
                <a16:creationId xmlns:a16="http://schemas.microsoft.com/office/drawing/2014/main" id="{8897BD02-54D7-2046-A353-ADC1191B3549}"/>
              </a:ext>
            </a:extLst>
          </p:cNvPr>
          <p:cNvSpPr>
            <a:spLocks noGrp="1"/>
          </p:cNvSpPr>
          <p:nvPr>
            <p:ph type="title"/>
          </p:nvPr>
        </p:nvSpPr>
        <p:spPr>
          <a:xfrm>
            <a:off x="0" y="3657600"/>
            <a:ext cx="12192000" cy="1951893"/>
          </a:xfrm>
          <a:effectLst>
            <a:outerShdw blurRad="50800" dist="38100" dir="2700000" algn="tl" rotWithShape="0">
              <a:prstClr val="black">
                <a:alpha val="40000"/>
              </a:prstClr>
            </a:outerShdw>
          </a:effectLst>
        </p:spPr>
        <p:txBody>
          <a:bodyPr anchor="t" anchorCtr="0">
            <a:noAutofit/>
            <a:scene3d>
              <a:camera prst="orthographicFront"/>
              <a:lightRig rig="threePt" dir="t"/>
            </a:scene3d>
            <a:sp3d extrusionH="57150">
              <a:bevelT w="38100" h="38100" prst="angle"/>
            </a:sp3d>
          </a:bodyPr>
          <a:lstStyle/>
          <a:p>
            <a:pPr algn="ctr"/>
            <a:r>
              <a:rPr lang="en-US" sz="10000" b="1" dirty="0">
                <a:ln w="38100">
                  <a:noFill/>
                </a:ln>
                <a:solidFill>
                  <a:srgbClr val="FFD933"/>
                </a:solidFill>
                <a:effectLst/>
              </a:rPr>
              <a:t>#100DaysOfCode</a:t>
            </a:r>
          </a:p>
        </p:txBody>
      </p:sp>
    </p:spTree>
    <p:extLst>
      <p:ext uri="{BB962C8B-B14F-4D97-AF65-F5344CB8AC3E}">
        <p14:creationId xmlns:p14="http://schemas.microsoft.com/office/powerpoint/2010/main" val="67888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edg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397C44-E298-E743-8BFB-8E024A3DEB43}"/>
              </a:ext>
            </a:extLst>
          </p:cNvPr>
          <p:cNvSpPr>
            <a:spLocks noGrp="1"/>
          </p:cNvSpPr>
          <p:nvPr>
            <p:ph type="sldNum" sz="quarter" idx="12"/>
          </p:nvPr>
        </p:nvSpPr>
        <p:spPr/>
        <p:txBody>
          <a:bodyPr/>
          <a:lstStyle/>
          <a:p>
            <a:fld id="{3D1785CF-2F9B-1D40-9AD4-FE45D2E55E27}" type="slidenum">
              <a:rPr lang="en-US" smtClean="0"/>
              <a:pPr/>
              <a:t>14</a:t>
            </a:fld>
            <a:endParaRPr lang="en-US"/>
          </a:p>
        </p:txBody>
      </p:sp>
      <p:pic>
        <p:nvPicPr>
          <p:cNvPr id="5" name="Picture 4" descr="A hand holding a blackboard&#10;&#10;Description automatically generated">
            <a:extLst>
              <a:ext uri="{FF2B5EF4-FFF2-40B4-BE49-F238E27FC236}">
                <a16:creationId xmlns:a16="http://schemas.microsoft.com/office/drawing/2014/main" id="{6BF92DBF-9794-8E4B-9DBE-AE1F044BC25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A0909DD-67AB-3A4A-8DC8-59532C585605}"/>
              </a:ext>
            </a:extLst>
          </p:cNvPr>
          <p:cNvSpPr txBox="1"/>
          <p:nvPr/>
        </p:nvSpPr>
        <p:spPr>
          <a:xfrm>
            <a:off x="1318844" y="2280896"/>
            <a:ext cx="7742330" cy="830997"/>
          </a:xfrm>
          <a:prstGeom prst="rect">
            <a:avLst/>
          </a:prstGeom>
          <a:noFill/>
        </p:spPr>
        <p:txBody>
          <a:bodyPr wrap="square" rtlCol="0">
            <a:spAutoFit/>
          </a:bodyPr>
          <a:lstStyle/>
          <a:p>
            <a:r>
              <a:rPr lang="en-US" sz="4800" dirty="0">
                <a:solidFill>
                  <a:schemeClr val="bg1"/>
                </a:solidFill>
                <a:latin typeface="Chalkduster" panose="03050602040202020205" pitchFamily="66" charset="77"/>
              </a:rPr>
              <a:t>forgiveness</a:t>
            </a:r>
          </a:p>
        </p:txBody>
      </p:sp>
      <p:sp>
        <p:nvSpPr>
          <p:cNvPr id="7" name="TextBox 6">
            <a:extLst>
              <a:ext uri="{FF2B5EF4-FFF2-40B4-BE49-F238E27FC236}">
                <a16:creationId xmlns:a16="http://schemas.microsoft.com/office/drawing/2014/main" id="{047CA799-65B7-3D4B-8018-AAA343BFFDF4}"/>
              </a:ext>
            </a:extLst>
          </p:cNvPr>
          <p:cNvSpPr txBox="1"/>
          <p:nvPr/>
        </p:nvSpPr>
        <p:spPr>
          <a:xfrm>
            <a:off x="1318843" y="3711541"/>
            <a:ext cx="9915803" cy="830997"/>
          </a:xfrm>
          <a:prstGeom prst="rect">
            <a:avLst/>
          </a:prstGeom>
          <a:noFill/>
        </p:spPr>
        <p:txBody>
          <a:bodyPr wrap="square" rtlCol="0">
            <a:spAutoFit/>
          </a:bodyPr>
          <a:lstStyle/>
          <a:p>
            <a:r>
              <a:rPr lang="en-US" sz="4800" dirty="0">
                <a:solidFill>
                  <a:schemeClr val="bg1"/>
                </a:solidFill>
                <a:latin typeface="Chalkduster" panose="03050602040202020205" pitchFamily="66" charset="77"/>
              </a:rPr>
              <a:t>build something</a:t>
            </a:r>
          </a:p>
        </p:txBody>
      </p:sp>
      <p:sp>
        <p:nvSpPr>
          <p:cNvPr id="8" name="TextBox 7">
            <a:extLst>
              <a:ext uri="{FF2B5EF4-FFF2-40B4-BE49-F238E27FC236}">
                <a16:creationId xmlns:a16="http://schemas.microsoft.com/office/drawing/2014/main" id="{C87D5A5B-EBF4-3143-B10D-B581DF2078DA}"/>
              </a:ext>
            </a:extLst>
          </p:cNvPr>
          <p:cNvSpPr txBox="1"/>
          <p:nvPr/>
        </p:nvSpPr>
        <p:spPr>
          <a:xfrm>
            <a:off x="1318844" y="5137082"/>
            <a:ext cx="7742330" cy="830997"/>
          </a:xfrm>
          <a:prstGeom prst="rect">
            <a:avLst/>
          </a:prstGeom>
          <a:noFill/>
        </p:spPr>
        <p:txBody>
          <a:bodyPr wrap="square" rtlCol="0">
            <a:spAutoFit/>
          </a:bodyPr>
          <a:lstStyle/>
          <a:p>
            <a:r>
              <a:rPr lang="en-US" sz="4800" dirty="0">
                <a:solidFill>
                  <a:schemeClr val="bg1"/>
                </a:solidFill>
                <a:latin typeface="Chalkduster" panose="03050602040202020205" pitchFamily="66" charset="77"/>
              </a:rPr>
              <a:t>let the world know</a:t>
            </a:r>
          </a:p>
        </p:txBody>
      </p:sp>
    </p:spTree>
    <p:extLst>
      <p:ext uri="{BB962C8B-B14F-4D97-AF65-F5344CB8AC3E}">
        <p14:creationId xmlns:p14="http://schemas.microsoft.com/office/powerpoint/2010/main" val="255928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C2C2B"/>
        </a:solidFill>
        <a:effectLst/>
      </p:bgPr>
    </p:bg>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8897BD02-54D7-2046-A353-ADC1191B3549}"/>
              </a:ext>
            </a:extLst>
          </p:cNvPr>
          <p:cNvSpPr>
            <a:spLocks noGrp="1"/>
          </p:cNvSpPr>
          <p:nvPr>
            <p:ph type="title"/>
          </p:nvPr>
        </p:nvSpPr>
        <p:spPr>
          <a:xfrm>
            <a:off x="0" y="0"/>
            <a:ext cx="12191999" cy="5073133"/>
          </a:xfrm>
        </p:spPr>
        <p:txBody>
          <a:bodyPr anchor="ctr" anchorCtr="0">
            <a:noAutofit/>
          </a:bodyPr>
          <a:lstStyle/>
          <a:p>
            <a:pPr algn="ctr"/>
            <a:r>
              <a:rPr lang="en-US" sz="6600" i="1" dirty="0"/>
              <a:t>Nothing can beat self-directed effort toward learning or accomplishing something...” </a:t>
            </a:r>
            <a:endParaRPr lang="en-US" sz="6600" i="1" dirty="0">
              <a:solidFill>
                <a:schemeClr val="accent2"/>
              </a:solidFill>
            </a:endParaRPr>
          </a:p>
        </p:txBody>
      </p:sp>
      <p:sp>
        <p:nvSpPr>
          <p:cNvPr id="6" name="Rectangle 5">
            <a:extLst>
              <a:ext uri="{FF2B5EF4-FFF2-40B4-BE49-F238E27FC236}">
                <a16:creationId xmlns:a16="http://schemas.microsoft.com/office/drawing/2014/main" id="{1F966FE6-7C61-924E-A41D-C7B002ABEF47}"/>
              </a:ext>
            </a:extLst>
          </p:cNvPr>
          <p:cNvSpPr/>
          <p:nvPr/>
        </p:nvSpPr>
        <p:spPr>
          <a:xfrm>
            <a:off x="1574569" y="5097748"/>
            <a:ext cx="9042860" cy="1077218"/>
          </a:xfrm>
          <a:prstGeom prst="rect">
            <a:avLst/>
          </a:prstGeom>
        </p:spPr>
        <p:txBody>
          <a:bodyPr wrap="none">
            <a:spAutoFit/>
          </a:bodyPr>
          <a:lstStyle/>
          <a:p>
            <a:r>
              <a:rPr lang="en-US" sz="3200" i="1" dirty="0">
                <a:solidFill>
                  <a:schemeClr val="bg1"/>
                </a:solidFill>
                <a:latin typeface="Rocket Sans" panose="020B0602020202020204" pitchFamily="34" charset="0"/>
                <a:ea typeface="Rocket Sans" panose="020B0602020202020204" pitchFamily="34" charset="0"/>
              </a:rPr>
              <a:t>Alex </a:t>
            </a:r>
            <a:r>
              <a:rPr lang="en-US" sz="3200" i="1" dirty="0" err="1">
                <a:solidFill>
                  <a:schemeClr val="bg1"/>
                </a:solidFill>
                <a:latin typeface="Rocket Sans" panose="020B0602020202020204" pitchFamily="34" charset="0"/>
                <a:ea typeface="Rocket Sans" panose="020B0602020202020204" pitchFamily="34" charset="0"/>
              </a:rPr>
              <a:t>Kallaway</a:t>
            </a:r>
            <a:endParaRPr lang="en-US" sz="3200" i="1" dirty="0">
              <a:solidFill>
                <a:schemeClr val="bg1"/>
              </a:solidFill>
              <a:latin typeface="Rocket Sans" panose="020B0602020202020204" pitchFamily="34" charset="0"/>
              <a:ea typeface="Rocket Sans" panose="020B0602020202020204" pitchFamily="34" charset="0"/>
            </a:endParaRPr>
          </a:p>
          <a:p>
            <a:r>
              <a:rPr lang="en-US" sz="3200" i="1" dirty="0">
                <a:solidFill>
                  <a:schemeClr val="bg1"/>
                </a:solidFill>
                <a:latin typeface="Rocket Sans" panose="020B0602020202020204" pitchFamily="34" charset="0"/>
                <a:ea typeface="Rocket Sans" panose="020B0602020202020204" pitchFamily="34" charset="0"/>
              </a:rPr>
              <a:t>-founder of the 100 Days of Code Challenge</a:t>
            </a:r>
            <a:endParaRPr sz="3200"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4126717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C2C2B"/>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733889" y="2961830"/>
            <a:ext cx="18480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3A1A4"/>
                </a:solidFill>
                <a:effectLst/>
                <a:uLnTx/>
                <a:uFillTx/>
                <a:latin typeface="Rocket Sans" panose="020B0602020202020204" pitchFamily="34" charset="0"/>
                <a:ea typeface="Rocket Sans" panose="020B0602020202020204" pitchFamily="34" charset="0"/>
                <a:cs typeface="+mn-cs"/>
              </a:rPr>
              <a:t>DAY 0</a:t>
            </a:r>
          </a:p>
        </p:txBody>
      </p:sp>
      <p:sp>
        <p:nvSpPr>
          <p:cNvPr id="17" name="TextBox 16">
            <a:extLst>
              <a:ext uri="{FF2B5EF4-FFF2-40B4-BE49-F238E27FC236}">
                <a16:creationId xmlns:a16="http://schemas.microsoft.com/office/drawing/2014/main" id="{E623F98E-5FFF-4701-A99F-87B202C66033}"/>
              </a:ext>
            </a:extLst>
          </p:cNvPr>
          <p:cNvSpPr txBox="1"/>
          <p:nvPr/>
        </p:nvSpPr>
        <p:spPr>
          <a:xfrm>
            <a:off x="558377" y="5532671"/>
            <a:ext cx="215385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STARTED</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3090963" y="4382611"/>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E9524"/>
                </a:solidFill>
                <a:effectLst/>
                <a:uLnTx/>
                <a:uFillTx/>
                <a:latin typeface="Rocket Sans" panose="020B0602020202020204" pitchFamily="34" charset="0"/>
                <a:ea typeface="Rocket Sans" panose="020B0602020202020204" pitchFamily="34" charset="0"/>
                <a:cs typeface="+mn-cs"/>
              </a:rPr>
              <a:t>DAY 1</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248134" y="1998816"/>
            <a:ext cx="32010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ML TOO?</a:t>
            </a:r>
          </a:p>
        </p:txBody>
      </p:sp>
      <p:sp>
        <p:nvSpPr>
          <p:cNvPr id="27" name="Arc 26">
            <a:extLst>
              <a:ext uri="{FF2B5EF4-FFF2-40B4-BE49-F238E27FC236}">
                <a16:creationId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344396" y="2961830"/>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F3078"/>
                </a:solidFill>
                <a:effectLst/>
                <a:uLnTx/>
                <a:uFillTx/>
                <a:latin typeface="Rocket Sans" panose="020B0602020202020204" pitchFamily="34" charset="0"/>
                <a:ea typeface="Rocket Sans" panose="020B0602020202020204" pitchFamily="34" charset="0"/>
                <a:cs typeface="+mn-cs"/>
              </a:rPr>
              <a:t>DAY 3</a:t>
            </a:r>
          </a:p>
        </p:txBody>
      </p:sp>
      <p:sp>
        <p:nvSpPr>
          <p:cNvPr id="35" name="TextBox 34">
            <a:extLst>
              <a:ext uri="{FF2B5EF4-FFF2-40B4-BE49-F238E27FC236}">
                <a16:creationId xmlns:a16="http://schemas.microsoft.com/office/drawing/2014/main" id="{0A5C5A36-EC92-462F-BB70-6A797D63B1DD}"/>
              </a:ext>
            </a:extLst>
          </p:cNvPr>
          <p:cNvSpPr txBox="1"/>
          <p:nvPr/>
        </p:nvSpPr>
        <p:spPr>
          <a:xfrm>
            <a:off x="4495420" y="5532671"/>
            <a:ext cx="32010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FLUTTER ONLY?</a:t>
            </a:r>
          </a:p>
        </p:txBody>
      </p:sp>
      <p:sp>
        <p:nvSpPr>
          <p:cNvPr id="45" name="Arc 44">
            <a:extLst>
              <a:ext uri="{FF2B5EF4-FFF2-40B4-BE49-F238E27FC236}">
                <a16:creationId xmlns:a16="http://schemas.microsoft.com/office/drawing/2014/main"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7608145" y="4382611"/>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C7CBB"/>
                </a:solidFill>
                <a:effectLst/>
                <a:uLnTx/>
                <a:uFillTx/>
                <a:latin typeface="Rocket Sans" panose="020B0602020202020204" pitchFamily="34" charset="0"/>
                <a:ea typeface="Rocket Sans" panose="020B0602020202020204" pitchFamily="34" charset="0"/>
                <a:cs typeface="+mn-cs"/>
              </a:rPr>
              <a:t>DAY 5</a:t>
            </a:r>
          </a:p>
        </p:txBody>
      </p:sp>
      <p:sp>
        <p:nvSpPr>
          <p:cNvPr id="52" name="TextBox 51">
            <a:extLst>
              <a:ext uri="{FF2B5EF4-FFF2-40B4-BE49-F238E27FC236}">
                <a16:creationId xmlns:a16="http://schemas.microsoft.com/office/drawing/2014/main" id="{44337E62-7F21-4CD3-9B0D-507A64DF7728}"/>
              </a:ext>
            </a:extLst>
          </p:cNvPr>
          <p:cNvSpPr txBox="1"/>
          <p:nvPr/>
        </p:nvSpPr>
        <p:spPr>
          <a:xfrm>
            <a:off x="6663715" y="2000516"/>
            <a:ext cx="34042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YES - FLUTTER</a:t>
            </a:r>
          </a:p>
        </p:txBody>
      </p:sp>
      <p:sp>
        <p:nvSpPr>
          <p:cNvPr id="53" name="Arc 52">
            <a:extLst>
              <a:ext uri="{FF2B5EF4-FFF2-40B4-BE49-F238E27FC236}">
                <a16:creationId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4A6EEA54-5314-432F-B5DF-B223248AB8AA}"/>
              </a:ext>
            </a:extLst>
          </p:cNvPr>
          <p:cNvSpPr/>
          <p:nvPr/>
        </p:nvSpPr>
        <p:spPr>
          <a:xfrm>
            <a:off x="10508515" y="3900069"/>
            <a:ext cx="190500" cy="190500"/>
          </a:xfrm>
          <a:prstGeom prst="ellipse">
            <a:avLst/>
          </a:prstGeom>
          <a:solidFill>
            <a:srgbClr val="33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rgbClr val="33A853"/>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9846072" y="2961830"/>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3A853"/>
                </a:solidFill>
                <a:effectLst/>
                <a:uLnTx/>
                <a:uFillTx/>
                <a:latin typeface="Rocket Sans" panose="020B0602020202020204" pitchFamily="34" charset="0"/>
                <a:ea typeface="Rocket Sans" panose="020B0602020202020204" pitchFamily="34" charset="0"/>
                <a:cs typeface="+mn-cs"/>
              </a:rPr>
              <a:t>DAY 7</a:t>
            </a:r>
          </a:p>
        </p:txBody>
      </p:sp>
      <p:sp>
        <p:nvSpPr>
          <p:cNvPr id="61" name="TextBox 60">
            <a:extLst>
              <a:ext uri="{FF2B5EF4-FFF2-40B4-BE49-F238E27FC236}">
                <a16:creationId xmlns:a16="http://schemas.microsoft.com/office/drawing/2014/main" id="{8710CEB2-4E11-44C6-A201-5DCB3EA9A265}"/>
              </a:ext>
            </a:extLst>
          </p:cNvPr>
          <p:cNvSpPr txBox="1"/>
          <p:nvPr/>
        </p:nvSpPr>
        <p:spPr>
          <a:xfrm>
            <a:off x="8782345" y="5532671"/>
            <a:ext cx="364283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TOUGHER NOW</a:t>
            </a: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585746" y="5474999"/>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150655" y="5466903"/>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641452" y="5478304"/>
            <a:ext cx="2048865" cy="0"/>
          </a:xfrm>
          <a:prstGeom prst="line">
            <a:avLst/>
          </a:prstGeom>
          <a:ln w="19050">
            <a:solidFill>
              <a:srgbClr val="33A853"/>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784341" y="2568391"/>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373394" y="2568391"/>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456543" y="131812"/>
            <a:ext cx="727891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MY 100 DAYS OF CODE</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rgbClr val="33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3165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4AEE04-ABB8-3A44-AFBD-C6BB04F966B5}"/>
              </a:ext>
            </a:extLst>
          </p:cNvPr>
          <p:cNvPicPr>
            <a:picLocks noChangeAspect="1"/>
          </p:cNvPicPr>
          <p:nvPr/>
        </p:nvPicPr>
        <p:blipFill>
          <a:blip r:embed="rId3"/>
          <a:stretch>
            <a:fillRect/>
          </a:stretch>
        </p:blipFill>
        <p:spPr>
          <a:xfrm>
            <a:off x="3395133" y="-36692"/>
            <a:ext cx="5401733" cy="7202311"/>
          </a:xfrm>
          <a:prstGeom prst="rect">
            <a:avLst/>
          </a:prstGeom>
        </p:spPr>
      </p:pic>
    </p:spTree>
    <p:extLst>
      <p:ext uri="{BB962C8B-B14F-4D97-AF65-F5344CB8AC3E}">
        <p14:creationId xmlns:p14="http://schemas.microsoft.com/office/powerpoint/2010/main" val="2768618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C2C2B"/>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733889" y="2961830"/>
            <a:ext cx="18480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3A1A4"/>
                </a:solidFill>
                <a:effectLst/>
                <a:uLnTx/>
                <a:uFillTx/>
                <a:latin typeface="Rocket Sans" panose="020B0602020202020204" pitchFamily="34" charset="0"/>
                <a:ea typeface="Rocket Sans" panose="020B0602020202020204" pitchFamily="34" charset="0"/>
                <a:cs typeface="+mn-cs"/>
              </a:rPr>
              <a:t>DAY 12</a:t>
            </a:r>
          </a:p>
        </p:txBody>
      </p:sp>
      <p:sp>
        <p:nvSpPr>
          <p:cNvPr id="17" name="TextBox 16">
            <a:extLst>
              <a:ext uri="{FF2B5EF4-FFF2-40B4-BE49-F238E27FC236}">
                <a16:creationId xmlns:a16="http://schemas.microsoft.com/office/drawing/2014/main" id="{E623F98E-5FFF-4701-A99F-87B202C66033}"/>
              </a:ext>
            </a:extLst>
          </p:cNvPr>
          <p:cNvSpPr txBox="1"/>
          <p:nvPr/>
        </p:nvSpPr>
        <p:spPr>
          <a:xfrm>
            <a:off x="414528" y="5563852"/>
            <a:ext cx="23913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FILE -&gt; NEW PROJECT</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2855866" y="4366523"/>
            <a:ext cx="186133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E9524"/>
                </a:solidFill>
                <a:effectLst/>
                <a:uLnTx/>
                <a:uFillTx/>
                <a:latin typeface="Rocket Sans" panose="020B0602020202020204" pitchFamily="34" charset="0"/>
                <a:ea typeface="Rocket Sans" panose="020B0602020202020204" pitchFamily="34" charset="0"/>
                <a:cs typeface="+mn-cs"/>
              </a:rPr>
              <a:t>DAY 18</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248134" y="1998816"/>
            <a:ext cx="32010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START AGAIN</a:t>
            </a:r>
          </a:p>
        </p:txBody>
      </p:sp>
      <p:sp>
        <p:nvSpPr>
          <p:cNvPr id="27" name="Arc 26">
            <a:extLst>
              <a:ext uri="{FF2B5EF4-FFF2-40B4-BE49-F238E27FC236}">
                <a16:creationId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100469" y="2961830"/>
            <a:ext cx="178513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F3078"/>
                </a:solidFill>
                <a:effectLst/>
                <a:uLnTx/>
                <a:uFillTx/>
                <a:latin typeface="Rocket Sans" panose="020B0602020202020204" pitchFamily="34" charset="0"/>
                <a:ea typeface="Rocket Sans" panose="020B0602020202020204" pitchFamily="34" charset="0"/>
                <a:cs typeface="+mn-cs"/>
              </a:rPr>
              <a:t>DAY 28</a:t>
            </a:r>
          </a:p>
        </p:txBody>
      </p:sp>
      <p:sp>
        <p:nvSpPr>
          <p:cNvPr id="35" name="TextBox 34">
            <a:extLst>
              <a:ext uri="{FF2B5EF4-FFF2-40B4-BE49-F238E27FC236}">
                <a16:creationId xmlns:a16="http://schemas.microsoft.com/office/drawing/2014/main" id="{0A5C5A36-EC92-462F-BB70-6A797D63B1DD}"/>
              </a:ext>
            </a:extLst>
          </p:cNvPr>
          <p:cNvSpPr txBox="1"/>
          <p:nvPr/>
        </p:nvSpPr>
        <p:spPr>
          <a:xfrm>
            <a:off x="4495420" y="5532671"/>
            <a:ext cx="32010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WHICH IDE?</a:t>
            </a:r>
          </a:p>
        </p:txBody>
      </p:sp>
      <p:sp>
        <p:nvSpPr>
          <p:cNvPr id="45" name="Arc 44">
            <a:extLst>
              <a:ext uri="{FF2B5EF4-FFF2-40B4-BE49-F238E27FC236}">
                <a16:creationId xmlns:a16="http://schemas.microsoft.com/office/drawing/2014/main"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7416743" y="4366523"/>
            <a:ext cx="189818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C7CBB"/>
                </a:solidFill>
                <a:effectLst/>
                <a:uLnTx/>
                <a:uFillTx/>
                <a:latin typeface="Rocket Sans" panose="020B0602020202020204" pitchFamily="34" charset="0"/>
                <a:ea typeface="Rocket Sans" panose="020B0602020202020204" pitchFamily="34" charset="0"/>
                <a:cs typeface="+mn-cs"/>
              </a:rPr>
              <a:t>DAY 32</a:t>
            </a:r>
          </a:p>
        </p:txBody>
      </p:sp>
      <p:sp>
        <p:nvSpPr>
          <p:cNvPr id="52" name="TextBox 51">
            <a:extLst>
              <a:ext uri="{FF2B5EF4-FFF2-40B4-BE49-F238E27FC236}">
                <a16:creationId xmlns:a16="http://schemas.microsoft.com/office/drawing/2014/main" id="{44337E62-7F21-4CD3-9B0D-507A64DF7728}"/>
              </a:ext>
            </a:extLst>
          </p:cNvPr>
          <p:cNvSpPr txBox="1"/>
          <p:nvPr/>
        </p:nvSpPr>
        <p:spPr>
          <a:xfrm>
            <a:off x="6663715" y="2000516"/>
            <a:ext cx="34042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DETOUR</a:t>
            </a:r>
          </a:p>
        </p:txBody>
      </p:sp>
      <p:sp>
        <p:nvSpPr>
          <p:cNvPr id="53" name="Arc 52">
            <a:extLst>
              <a:ext uri="{FF2B5EF4-FFF2-40B4-BE49-F238E27FC236}">
                <a16:creationId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4A6EEA54-5314-432F-B5DF-B223248AB8AA}"/>
              </a:ext>
            </a:extLst>
          </p:cNvPr>
          <p:cNvSpPr/>
          <p:nvPr/>
        </p:nvSpPr>
        <p:spPr>
          <a:xfrm>
            <a:off x="10508515" y="3900069"/>
            <a:ext cx="190500" cy="190500"/>
          </a:xfrm>
          <a:prstGeom prst="ellipse">
            <a:avLst/>
          </a:prstGeom>
          <a:solidFill>
            <a:srgbClr val="33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rgbClr val="33A853"/>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9846071" y="2961830"/>
            <a:ext cx="184422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3A853"/>
                </a:solidFill>
                <a:effectLst/>
                <a:uLnTx/>
                <a:uFillTx/>
                <a:latin typeface="Rocket Sans" panose="020B0602020202020204" pitchFamily="34" charset="0"/>
                <a:ea typeface="Rocket Sans" panose="020B0602020202020204" pitchFamily="34" charset="0"/>
                <a:cs typeface="+mn-cs"/>
              </a:rPr>
              <a:t>DAY 49</a:t>
            </a:r>
          </a:p>
        </p:txBody>
      </p:sp>
      <p:sp>
        <p:nvSpPr>
          <p:cNvPr id="61" name="TextBox 60">
            <a:extLst>
              <a:ext uri="{FF2B5EF4-FFF2-40B4-BE49-F238E27FC236}">
                <a16:creationId xmlns:a16="http://schemas.microsoft.com/office/drawing/2014/main" id="{8710CEB2-4E11-44C6-A201-5DCB3EA9A265}"/>
              </a:ext>
            </a:extLst>
          </p:cNvPr>
          <p:cNvSpPr txBox="1"/>
          <p:nvPr/>
        </p:nvSpPr>
        <p:spPr>
          <a:xfrm>
            <a:off x="8782345" y="5532671"/>
            <a:ext cx="364283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PUSH SAVE</a:t>
            </a: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585746" y="5474999"/>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150655" y="5466903"/>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641452" y="5478304"/>
            <a:ext cx="2048865" cy="0"/>
          </a:xfrm>
          <a:prstGeom prst="line">
            <a:avLst/>
          </a:prstGeom>
          <a:ln w="19050">
            <a:solidFill>
              <a:srgbClr val="33A853"/>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784341" y="2568391"/>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373394" y="2568391"/>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456543" y="131812"/>
            <a:ext cx="727891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MY 100 DAYS OF CODE</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rgbClr val="33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35437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C2C2B"/>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733889" y="2961830"/>
            <a:ext cx="18480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3A1A4"/>
                </a:solidFill>
                <a:effectLst/>
                <a:uLnTx/>
                <a:uFillTx/>
                <a:latin typeface="Rocket Sans" panose="020B0602020202020204" pitchFamily="34" charset="0"/>
                <a:ea typeface="Rocket Sans" panose="020B0602020202020204" pitchFamily="34" charset="0"/>
                <a:cs typeface="+mn-cs"/>
              </a:rPr>
              <a:t>DAY 58</a:t>
            </a:r>
          </a:p>
        </p:txBody>
      </p:sp>
      <p:sp>
        <p:nvSpPr>
          <p:cNvPr id="17" name="TextBox 16">
            <a:extLst>
              <a:ext uri="{FF2B5EF4-FFF2-40B4-BE49-F238E27FC236}">
                <a16:creationId xmlns:a16="http://schemas.microsoft.com/office/drawing/2014/main" id="{E623F98E-5FFF-4701-A99F-87B202C66033}"/>
              </a:ext>
            </a:extLst>
          </p:cNvPr>
          <p:cNvSpPr txBox="1"/>
          <p:nvPr/>
        </p:nvSpPr>
        <p:spPr>
          <a:xfrm>
            <a:off x="414528" y="5563852"/>
            <a:ext cx="23913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TEACH IT</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2855866" y="4366523"/>
            <a:ext cx="186133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E9524"/>
                </a:solidFill>
                <a:effectLst/>
                <a:uLnTx/>
                <a:uFillTx/>
                <a:latin typeface="Rocket Sans" panose="020B0602020202020204" pitchFamily="34" charset="0"/>
                <a:ea typeface="Rocket Sans" panose="020B0602020202020204" pitchFamily="34" charset="0"/>
                <a:cs typeface="+mn-cs"/>
              </a:rPr>
              <a:t>DAY 62</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248134" y="1998816"/>
            <a:ext cx="32010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FLUTTER WEB</a:t>
            </a:r>
          </a:p>
        </p:txBody>
      </p:sp>
      <p:sp>
        <p:nvSpPr>
          <p:cNvPr id="27" name="Arc 26">
            <a:extLst>
              <a:ext uri="{FF2B5EF4-FFF2-40B4-BE49-F238E27FC236}">
                <a16:creationId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100469" y="2961830"/>
            <a:ext cx="178513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F3078"/>
                </a:solidFill>
                <a:effectLst/>
                <a:uLnTx/>
                <a:uFillTx/>
                <a:latin typeface="Rocket Sans" panose="020B0602020202020204" pitchFamily="34" charset="0"/>
                <a:ea typeface="Rocket Sans" panose="020B0602020202020204" pitchFamily="34" charset="0"/>
                <a:cs typeface="+mn-cs"/>
              </a:rPr>
              <a:t>DAY 79</a:t>
            </a:r>
          </a:p>
        </p:txBody>
      </p:sp>
      <p:sp>
        <p:nvSpPr>
          <p:cNvPr id="35" name="TextBox 34">
            <a:extLst>
              <a:ext uri="{FF2B5EF4-FFF2-40B4-BE49-F238E27FC236}">
                <a16:creationId xmlns:a16="http://schemas.microsoft.com/office/drawing/2014/main" id="{0A5C5A36-EC92-462F-BB70-6A797D63B1DD}"/>
              </a:ext>
            </a:extLst>
          </p:cNvPr>
          <p:cNvSpPr txBox="1"/>
          <p:nvPr/>
        </p:nvSpPr>
        <p:spPr>
          <a:xfrm>
            <a:off x="4495420" y="5532671"/>
            <a:ext cx="320104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IT CAN NOT BE DONE...</a:t>
            </a:r>
          </a:p>
        </p:txBody>
      </p:sp>
      <p:sp>
        <p:nvSpPr>
          <p:cNvPr id="45" name="Arc 44">
            <a:extLst>
              <a:ext uri="{FF2B5EF4-FFF2-40B4-BE49-F238E27FC236}">
                <a16:creationId xmlns:a16="http://schemas.microsoft.com/office/drawing/2014/main"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65F62DC2-C651-4B22-B4CB-1846861868F6}"/>
              </a:ext>
            </a:extLst>
          </p:cNvPr>
          <p:cNvSpPr txBox="1"/>
          <p:nvPr/>
        </p:nvSpPr>
        <p:spPr>
          <a:xfrm>
            <a:off x="7269435" y="4366523"/>
            <a:ext cx="215282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C7CBB"/>
                </a:solidFill>
                <a:effectLst/>
                <a:uLnTx/>
                <a:uFillTx/>
                <a:latin typeface="Rocket Sans" panose="020B0602020202020204" pitchFamily="34" charset="0"/>
                <a:ea typeface="Rocket Sans" panose="020B0602020202020204" pitchFamily="34" charset="0"/>
                <a:cs typeface="+mn-cs"/>
              </a:rPr>
              <a:t>DAY 86</a:t>
            </a:r>
          </a:p>
        </p:txBody>
      </p:sp>
      <p:sp>
        <p:nvSpPr>
          <p:cNvPr id="52" name="TextBox 51">
            <a:extLst>
              <a:ext uri="{FF2B5EF4-FFF2-40B4-BE49-F238E27FC236}">
                <a16:creationId xmlns:a16="http://schemas.microsoft.com/office/drawing/2014/main" id="{44337E62-7F21-4CD3-9B0D-507A64DF7728}"/>
              </a:ext>
            </a:extLst>
          </p:cNvPr>
          <p:cNvSpPr txBox="1"/>
          <p:nvPr/>
        </p:nvSpPr>
        <p:spPr>
          <a:xfrm>
            <a:off x="6663715" y="2000516"/>
            <a:ext cx="34042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SMALL VICTORY</a:t>
            </a:r>
          </a:p>
        </p:txBody>
      </p:sp>
      <p:sp>
        <p:nvSpPr>
          <p:cNvPr id="53" name="Arc 52">
            <a:extLst>
              <a:ext uri="{FF2B5EF4-FFF2-40B4-BE49-F238E27FC236}">
                <a16:creationId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4A6EEA54-5314-432F-B5DF-B223248AB8AA}"/>
              </a:ext>
            </a:extLst>
          </p:cNvPr>
          <p:cNvSpPr/>
          <p:nvPr/>
        </p:nvSpPr>
        <p:spPr>
          <a:xfrm>
            <a:off x="10508515" y="3900069"/>
            <a:ext cx="190500" cy="190500"/>
          </a:xfrm>
          <a:prstGeom prst="ellipse">
            <a:avLst/>
          </a:prstGeom>
          <a:solidFill>
            <a:srgbClr val="33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rgbClr val="33A853"/>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9663704" y="2975831"/>
            <a:ext cx="207062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33A853"/>
                </a:solidFill>
                <a:effectLst/>
                <a:uLnTx/>
                <a:uFillTx/>
                <a:latin typeface="Rocket Sans" panose="020B0602020202020204" pitchFamily="34" charset="0"/>
                <a:ea typeface="Rocket Sans" panose="020B0602020202020204" pitchFamily="34" charset="0"/>
                <a:cs typeface="+mn-cs"/>
              </a:rPr>
              <a:t>DAY 100</a:t>
            </a:r>
          </a:p>
        </p:txBody>
      </p:sp>
      <p:sp>
        <p:nvSpPr>
          <p:cNvPr id="61" name="TextBox 60">
            <a:extLst>
              <a:ext uri="{FF2B5EF4-FFF2-40B4-BE49-F238E27FC236}">
                <a16:creationId xmlns:a16="http://schemas.microsoft.com/office/drawing/2014/main" id="{8710CEB2-4E11-44C6-A201-5DCB3EA9A265}"/>
              </a:ext>
            </a:extLst>
          </p:cNvPr>
          <p:cNvSpPr txBox="1"/>
          <p:nvPr/>
        </p:nvSpPr>
        <p:spPr>
          <a:xfrm>
            <a:off x="8782345" y="5532671"/>
            <a:ext cx="364283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DONE!</a:t>
            </a: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585746" y="5474999"/>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150655" y="5466903"/>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641452" y="5478304"/>
            <a:ext cx="2048865" cy="0"/>
          </a:xfrm>
          <a:prstGeom prst="line">
            <a:avLst/>
          </a:prstGeom>
          <a:ln w="19050">
            <a:solidFill>
              <a:srgbClr val="33A853"/>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784341" y="2568391"/>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373394" y="2568391"/>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456543" y="131812"/>
            <a:ext cx="727891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cs typeface="+mn-cs"/>
              </a:rPr>
              <a:t>MY 100 DAYS OF CODE</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rgbClr val="33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274810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alm&#10;&#10;Description automatically generated">
            <a:extLst>
              <a:ext uri="{FF2B5EF4-FFF2-40B4-BE49-F238E27FC236}">
                <a16:creationId xmlns:a16="http://schemas.microsoft.com/office/drawing/2014/main" id="{E9638074-3936-414F-9C28-E68C3B325F0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0">
            <a:extLst>
              <a:ext uri="{FF2B5EF4-FFF2-40B4-BE49-F238E27FC236}">
                <a16:creationId xmlns:a16="http://schemas.microsoft.com/office/drawing/2014/main" id="{C8D1A3E8-6500-5C48-965F-45CD6C08B9AD}"/>
              </a:ext>
            </a:extLst>
          </p:cNvPr>
          <p:cNvSpPr>
            <a:spLocks noGrp="1"/>
          </p:cNvSpPr>
          <p:nvPr>
            <p:ph type="title"/>
          </p:nvPr>
        </p:nvSpPr>
        <p:spPr>
          <a:xfrm>
            <a:off x="273049" y="234183"/>
            <a:ext cx="8140701" cy="2083704"/>
          </a:xfrm>
          <a:ln>
            <a:noFill/>
          </a:ln>
        </p:spPr>
        <p:txBody>
          <a:bodyPr anchor="t" anchorCtr="0">
            <a:noAutofit/>
          </a:bodyPr>
          <a:lstStyle/>
          <a:p>
            <a:r>
              <a:rPr lang="en-US" sz="9600" b="1" dirty="0"/>
              <a:t>technology</a:t>
            </a:r>
            <a:endParaRPr lang="en-US" sz="9600" dirty="0"/>
          </a:p>
        </p:txBody>
      </p:sp>
      <p:sp>
        <p:nvSpPr>
          <p:cNvPr id="6" name="Title 10">
            <a:extLst>
              <a:ext uri="{FF2B5EF4-FFF2-40B4-BE49-F238E27FC236}">
                <a16:creationId xmlns:a16="http://schemas.microsoft.com/office/drawing/2014/main" id="{7CC9B798-F717-734F-A552-5BB6D687D2F1}"/>
              </a:ext>
            </a:extLst>
          </p:cNvPr>
          <p:cNvSpPr txBox="1">
            <a:spLocks/>
          </p:cNvSpPr>
          <p:nvPr/>
        </p:nvSpPr>
        <p:spPr>
          <a:xfrm>
            <a:off x="2477641" y="1320246"/>
            <a:ext cx="4644128" cy="104275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6000" dirty="0"/>
              <a:t>moves fast</a:t>
            </a:r>
            <a:endParaRPr lang="en-US" sz="7200" dirty="0"/>
          </a:p>
        </p:txBody>
      </p:sp>
    </p:spTree>
    <p:extLst>
      <p:ext uri="{BB962C8B-B14F-4D97-AF65-F5344CB8AC3E}">
        <p14:creationId xmlns:p14="http://schemas.microsoft.com/office/powerpoint/2010/main" val="3545941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E0439617-3F8F-B144-933C-73FC58BE32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3" t="-17287"/>
          <a:stretch/>
        </p:blipFill>
        <p:spPr>
          <a:xfrm>
            <a:off x="-165784" y="-1276761"/>
            <a:ext cx="12357784" cy="8134761"/>
          </a:xfrm>
          <a:prstGeom prst="rect">
            <a:avLst/>
          </a:prstGeom>
        </p:spPr>
      </p:pic>
      <p:sp>
        <p:nvSpPr>
          <p:cNvPr id="7" name="Title 10">
            <a:extLst>
              <a:ext uri="{FF2B5EF4-FFF2-40B4-BE49-F238E27FC236}">
                <a16:creationId xmlns:a16="http://schemas.microsoft.com/office/drawing/2014/main" id="{2ED72744-91AA-2148-8B20-9E80E05BA39F}"/>
              </a:ext>
            </a:extLst>
          </p:cNvPr>
          <p:cNvSpPr>
            <a:spLocks noGrp="1"/>
          </p:cNvSpPr>
          <p:nvPr>
            <p:ph type="title"/>
          </p:nvPr>
        </p:nvSpPr>
        <p:spPr>
          <a:xfrm>
            <a:off x="1893651" y="1188596"/>
            <a:ext cx="8404698" cy="3204045"/>
          </a:xfrm>
        </p:spPr>
        <p:txBody>
          <a:bodyPr anchor="ctr" anchorCtr="0">
            <a:noAutofit/>
          </a:bodyPr>
          <a:lstStyle/>
          <a:p>
            <a:pPr algn="ctr"/>
            <a:r>
              <a:rPr lang="en-US" sz="7200" dirty="0">
                <a:solidFill>
                  <a:srgbClr val="FFD933"/>
                </a:solidFill>
                <a:effectLst>
                  <a:outerShdw blurRad="50800" dist="38100" dir="2700000" algn="tl" rotWithShape="0">
                    <a:prstClr val="black">
                      <a:alpha val="40000"/>
                    </a:prstClr>
                  </a:outerShdw>
                </a:effectLst>
              </a:rPr>
              <a:t>sounds like a lot of rules…</a:t>
            </a:r>
          </a:p>
        </p:txBody>
      </p:sp>
    </p:spTree>
    <p:extLst>
      <p:ext uri="{BB962C8B-B14F-4D97-AF65-F5344CB8AC3E}">
        <p14:creationId xmlns:p14="http://schemas.microsoft.com/office/powerpoint/2010/main" val="2289384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hand holding a tennis racket&#10;&#10;Description automatically generated">
            <a:extLst>
              <a:ext uri="{FF2B5EF4-FFF2-40B4-BE49-F238E27FC236}">
                <a16:creationId xmlns:a16="http://schemas.microsoft.com/office/drawing/2014/main" id="{101AAD52-381C-0F45-9971-406AA50D65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7073707"/>
          </a:xfrm>
          <a:prstGeom prst="rect">
            <a:avLst/>
          </a:prstGeom>
        </p:spPr>
      </p:pic>
      <p:sp>
        <p:nvSpPr>
          <p:cNvPr id="4" name="TextBox 3">
            <a:extLst>
              <a:ext uri="{FF2B5EF4-FFF2-40B4-BE49-F238E27FC236}">
                <a16:creationId xmlns:a16="http://schemas.microsoft.com/office/drawing/2014/main" id="{A454772F-7444-334C-98F8-55B83FD8D70C}"/>
              </a:ext>
            </a:extLst>
          </p:cNvPr>
          <p:cNvSpPr txBox="1"/>
          <p:nvPr/>
        </p:nvSpPr>
        <p:spPr>
          <a:xfrm>
            <a:off x="4589584" y="1496791"/>
            <a:ext cx="10037675" cy="3154710"/>
          </a:xfrm>
          <a:prstGeom prst="rect">
            <a:avLst/>
          </a:prstGeom>
          <a:noFill/>
        </p:spPr>
        <p:txBody>
          <a:bodyPr wrap="square" rtlCol="0">
            <a:spAutoFit/>
          </a:bodyPr>
          <a:lstStyle/>
          <a:p>
            <a:r>
              <a:rPr lang="en-US" sz="19900" b="1" dirty="0">
                <a:solidFill>
                  <a:srgbClr val="FFD933"/>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relax</a:t>
            </a:r>
          </a:p>
        </p:txBody>
      </p:sp>
      <p:sp>
        <p:nvSpPr>
          <p:cNvPr id="5" name="TextBox 4">
            <a:extLst>
              <a:ext uri="{FF2B5EF4-FFF2-40B4-BE49-F238E27FC236}">
                <a16:creationId xmlns:a16="http://schemas.microsoft.com/office/drawing/2014/main" id="{2B2A124E-E117-E640-98AE-1F52F2D1CD73}"/>
              </a:ext>
            </a:extLst>
          </p:cNvPr>
          <p:cNvSpPr txBox="1"/>
          <p:nvPr/>
        </p:nvSpPr>
        <p:spPr>
          <a:xfrm>
            <a:off x="5268334" y="1373699"/>
            <a:ext cx="8680174" cy="1323439"/>
          </a:xfrm>
          <a:prstGeom prst="rect">
            <a:avLst/>
          </a:prstGeom>
          <a:noFill/>
        </p:spPr>
        <p:txBody>
          <a:bodyPr wrap="square" rtlCol="0">
            <a:spAutoFit/>
          </a:bodyPr>
          <a:lstStyle/>
          <a:p>
            <a:r>
              <a:rPr lang="en-US" sz="8000"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just</a:t>
            </a:r>
          </a:p>
        </p:txBody>
      </p:sp>
    </p:spTree>
    <p:extLst>
      <p:ext uri="{BB962C8B-B14F-4D97-AF65-F5344CB8AC3E}">
        <p14:creationId xmlns:p14="http://schemas.microsoft.com/office/powerpoint/2010/main" val="3357935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E0439617-3F8F-B144-933C-73FC58BE32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3" t="-17287"/>
          <a:stretch/>
        </p:blipFill>
        <p:spPr>
          <a:xfrm>
            <a:off x="-165784" y="-1276761"/>
            <a:ext cx="12357784" cy="8134761"/>
          </a:xfrm>
          <a:prstGeom prst="rect">
            <a:avLst/>
          </a:prstGeom>
        </p:spPr>
      </p:pic>
      <p:sp>
        <p:nvSpPr>
          <p:cNvPr id="7" name="Title 10">
            <a:extLst>
              <a:ext uri="{FF2B5EF4-FFF2-40B4-BE49-F238E27FC236}">
                <a16:creationId xmlns:a16="http://schemas.microsoft.com/office/drawing/2014/main" id="{2ED72744-91AA-2148-8B20-9E80E05BA39F}"/>
              </a:ext>
            </a:extLst>
          </p:cNvPr>
          <p:cNvSpPr>
            <a:spLocks noGrp="1"/>
          </p:cNvSpPr>
          <p:nvPr>
            <p:ph type="title"/>
          </p:nvPr>
        </p:nvSpPr>
        <p:spPr>
          <a:xfrm>
            <a:off x="1893651" y="1188596"/>
            <a:ext cx="8404698" cy="3204045"/>
          </a:xfrm>
        </p:spPr>
        <p:txBody>
          <a:bodyPr anchor="ctr" anchorCtr="0">
            <a:noAutofit/>
          </a:bodyPr>
          <a:lstStyle/>
          <a:p>
            <a:pPr algn="ctr"/>
            <a:r>
              <a:rPr lang="en-US" sz="7200" dirty="0">
                <a:solidFill>
                  <a:srgbClr val="FFD933"/>
                </a:solidFill>
                <a:effectLst>
                  <a:outerShdw blurRad="50800" dist="38100" dir="2700000" algn="tl" rotWithShape="0">
                    <a:prstClr val="black">
                      <a:alpha val="40000"/>
                    </a:prstClr>
                  </a:outerShdw>
                </a:effectLst>
              </a:rPr>
              <a:t>I totally suck with commitments</a:t>
            </a:r>
          </a:p>
        </p:txBody>
      </p:sp>
    </p:spTree>
    <p:extLst>
      <p:ext uri="{BB962C8B-B14F-4D97-AF65-F5344CB8AC3E}">
        <p14:creationId xmlns:p14="http://schemas.microsoft.com/office/powerpoint/2010/main" val="1871832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hand holding a tennis racket&#10;&#10;Description automatically generated">
            <a:extLst>
              <a:ext uri="{FF2B5EF4-FFF2-40B4-BE49-F238E27FC236}">
                <a16:creationId xmlns:a16="http://schemas.microsoft.com/office/drawing/2014/main" id="{101AAD52-381C-0F45-9971-406AA50D65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7073707"/>
          </a:xfrm>
          <a:prstGeom prst="rect">
            <a:avLst/>
          </a:prstGeom>
        </p:spPr>
      </p:pic>
      <p:sp>
        <p:nvSpPr>
          <p:cNvPr id="8" name="TextBox 7">
            <a:extLst>
              <a:ext uri="{FF2B5EF4-FFF2-40B4-BE49-F238E27FC236}">
                <a16:creationId xmlns:a16="http://schemas.microsoft.com/office/drawing/2014/main" id="{BB22D234-511C-0D4D-8193-59E6B88FE5DC}"/>
              </a:ext>
            </a:extLst>
          </p:cNvPr>
          <p:cNvSpPr txBox="1"/>
          <p:nvPr/>
        </p:nvSpPr>
        <p:spPr>
          <a:xfrm>
            <a:off x="1256775" y="1093198"/>
            <a:ext cx="11810714" cy="2015936"/>
          </a:xfrm>
          <a:prstGeom prst="rect">
            <a:avLst/>
          </a:prstGeom>
          <a:noFill/>
        </p:spPr>
        <p:txBody>
          <a:bodyPr wrap="square" rtlCol="0">
            <a:spAutoFit/>
          </a:bodyPr>
          <a:lstStyle/>
          <a:p>
            <a:pPr algn="ctr"/>
            <a:r>
              <a:rPr lang="en-US" sz="12500" b="1" dirty="0">
                <a:solidFill>
                  <a:srgbClr val="FFD933"/>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momentum</a:t>
            </a:r>
          </a:p>
        </p:txBody>
      </p:sp>
      <p:sp>
        <p:nvSpPr>
          <p:cNvPr id="4" name="TextBox 3">
            <a:extLst>
              <a:ext uri="{FF2B5EF4-FFF2-40B4-BE49-F238E27FC236}">
                <a16:creationId xmlns:a16="http://schemas.microsoft.com/office/drawing/2014/main" id="{C94B1D18-E29B-A240-A7A1-022DAF317EE6}"/>
              </a:ext>
            </a:extLst>
          </p:cNvPr>
          <p:cNvSpPr txBox="1"/>
          <p:nvPr/>
        </p:nvSpPr>
        <p:spPr>
          <a:xfrm>
            <a:off x="2255051" y="652729"/>
            <a:ext cx="8680174" cy="1323439"/>
          </a:xfrm>
          <a:prstGeom prst="rect">
            <a:avLst/>
          </a:prstGeom>
          <a:noFill/>
        </p:spPr>
        <p:txBody>
          <a:bodyPr wrap="square" rtlCol="0">
            <a:spAutoFit/>
          </a:bodyPr>
          <a:lstStyle/>
          <a:p>
            <a:r>
              <a:rPr lang="en-US" sz="8000"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build</a:t>
            </a:r>
          </a:p>
        </p:txBody>
      </p:sp>
    </p:spTree>
    <p:extLst>
      <p:ext uri="{BB962C8B-B14F-4D97-AF65-F5344CB8AC3E}">
        <p14:creationId xmlns:p14="http://schemas.microsoft.com/office/powerpoint/2010/main" val="1806307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E0439617-3F8F-B144-933C-73FC58BE32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3" t="-17287"/>
          <a:stretch/>
        </p:blipFill>
        <p:spPr>
          <a:xfrm>
            <a:off x="-165784" y="-1276761"/>
            <a:ext cx="12357784" cy="8134761"/>
          </a:xfrm>
          <a:prstGeom prst="rect">
            <a:avLst/>
          </a:prstGeom>
        </p:spPr>
      </p:pic>
      <p:sp>
        <p:nvSpPr>
          <p:cNvPr id="7" name="Title 10">
            <a:extLst>
              <a:ext uri="{FF2B5EF4-FFF2-40B4-BE49-F238E27FC236}">
                <a16:creationId xmlns:a16="http://schemas.microsoft.com/office/drawing/2014/main" id="{2ED72744-91AA-2148-8B20-9E80E05BA39F}"/>
              </a:ext>
            </a:extLst>
          </p:cNvPr>
          <p:cNvSpPr>
            <a:spLocks noGrp="1"/>
          </p:cNvSpPr>
          <p:nvPr>
            <p:ph type="title"/>
          </p:nvPr>
        </p:nvSpPr>
        <p:spPr>
          <a:xfrm>
            <a:off x="1893651" y="1188596"/>
            <a:ext cx="8404698" cy="3204045"/>
          </a:xfrm>
        </p:spPr>
        <p:txBody>
          <a:bodyPr anchor="ctr" anchorCtr="0">
            <a:noAutofit/>
          </a:bodyPr>
          <a:lstStyle/>
          <a:p>
            <a:pPr algn="ctr"/>
            <a:r>
              <a:rPr lang="en-US" sz="7200" dirty="0">
                <a:solidFill>
                  <a:srgbClr val="FFD933"/>
                </a:solidFill>
                <a:effectLst>
                  <a:outerShdw blurRad="50800" dist="38100" dir="2700000" algn="tl" rotWithShape="0">
                    <a:prstClr val="black">
                      <a:alpha val="40000"/>
                    </a:prstClr>
                  </a:outerShdw>
                </a:effectLst>
              </a:rPr>
              <a:t>sounds a lot like work…</a:t>
            </a:r>
          </a:p>
        </p:txBody>
      </p:sp>
    </p:spTree>
    <p:extLst>
      <p:ext uri="{BB962C8B-B14F-4D97-AF65-F5344CB8AC3E}">
        <p14:creationId xmlns:p14="http://schemas.microsoft.com/office/powerpoint/2010/main" val="462476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hand holding a tennis racket&#10;&#10;Description automatically generated">
            <a:extLst>
              <a:ext uri="{FF2B5EF4-FFF2-40B4-BE49-F238E27FC236}">
                <a16:creationId xmlns:a16="http://schemas.microsoft.com/office/drawing/2014/main" id="{101AAD52-381C-0F45-9971-406AA50D65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7073707"/>
          </a:xfrm>
          <a:prstGeom prst="rect">
            <a:avLst/>
          </a:prstGeom>
        </p:spPr>
      </p:pic>
      <p:sp>
        <p:nvSpPr>
          <p:cNvPr id="4" name="TextBox 3">
            <a:extLst>
              <a:ext uri="{FF2B5EF4-FFF2-40B4-BE49-F238E27FC236}">
                <a16:creationId xmlns:a16="http://schemas.microsoft.com/office/drawing/2014/main" id="{A454772F-7444-334C-98F8-55B83FD8D70C}"/>
              </a:ext>
            </a:extLst>
          </p:cNvPr>
          <p:cNvSpPr txBox="1"/>
          <p:nvPr/>
        </p:nvSpPr>
        <p:spPr>
          <a:xfrm>
            <a:off x="4589584" y="1496791"/>
            <a:ext cx="10037675" cy="3154710"/>
          </a:xfrm>
          <a:prstGeom prst="rect">
            <a:avLst/>
          </a:prstGeom>
          <a:noFill/>
        </p:spPr>
        <p:txBody>
          <a:bodyPr wrap="square" rtlCol="0">
            <a:spAutoFit/>
          </a:bodyPr>
          <a:lstStyle/>
          <a:p>
            <a:r>
              <a:rPr lang="en-US" sz="19900" b="1" dirty="0">
                <a:solidFill>
                  <a:srgbClr val="FFD933"/>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work</a:t>
            </a:r>
          </a:p>
        </p:txBody>
      </p:sp>
      <p:sp>
        <p:nvSpPr>
          <p:cNvPr id="5" name="TextBox 4">
            <a:extLst>
              <a:ext uri="{FF2B5EF4-FFF2-40B4-BE49-F238E27FC236}">
                <a16:creationId xmlns:a16="http://schemas.microsoft.com/office/drawing/2014/main" id="{2B2A124E-E117-E640-98AE-1F52F2D1CD73}"/>
              </a:ext>
            </a:extLst>
          </p:cNvPr>
          <p:cNvSpPr txBox="1"/>
          <p:nvPr/>
        </p:nvSpPr>
        <p:spPr>
          <a:xfrm>
            <a:off x="7649307" y="1496791"/>
            <a:ext cx="8680174" cy="1323439"/>
          </a:xfrm>
          <a:prstGeom prst="rect">
            <a:avLst/>
          </a:prstGeom>
          <a:noFill/>
        </p:spPr>
        <p:txBody>
          <a:bodyPr wrap="square" rtlCol="0">
            <a:spAutoFit/>
          </a:bodyPr>
          <a:lstStyle/>
          <a:p>
            <a:r>
              <a:rPr lang="en-US" sz="8000"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fun</a:t>
            </a:r>
          </a:p>
        </p:txBody>
      </p:sp>
    </p:spTree>
    <p:extLst>
      <p:ext uri="{BB962C8B-B14F-4D97-AF65-F5344CB8AC3E}">
        <p14:creationId xmlns:p14="http://schemas.microsoft.com/office/powerpoint/2010/main" val="3290302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E0439617-3F8F-B144-933C-73FC58BE32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3" t="-17287"/>
          <a:stretch/>
        </p:blipFill>
        <p:spPr>
          <a:xfrm>
            <a:off x="-165784" y="-1276761"/>
            <a:ext cx="12357784" cy="8134761"/>
          </a:xfrm>
          <a:prstGeom prst="rect">
            <a:avLst/>
          </a:prstGeom>
        </p:spPr>
      </p:pic>
      <p:sp>
        <p:nvSpPr>
          <p:cNvPr id="7" name="Title 10">
            <a:extLst>
              <a:ext uri="{FF2B5EF4-FFF2-40B4-BE49-F238E27FC236}">
                <a16:creationId xmlns:a16="http://schemas.microsoft.com/office/drawing/2014/main" id="{2ED72744-91AA-2148-8B20-9E80E05BA39F}"/>
              </a:ext>
            </a:extLst>
          </p:cNvPr>
          <p:cNvSpPr>
            <a:spLocks noGrp="1"/>
          </p:cNvSpPr>
          <p:nvPr>
            <p:ph type="title"/>
          </p:nvPr>
        </p:nvSpPr>
        <p:spPr>
          <a:xfrm>
            <a:off x="1103049" y="1188596"/>
            <a:ext cx="9985901" cy="3204045"/>
          </a:xfrm>
        </p:spPr>
        <p:txBody>
          <a:bodyPr anchor="ctr" anchorCtr="0">
            <a:noAutofit/>
          </a:bodyPr>
          <a:lstStyle/>
          <a:p>
            <a:pPr algn="ctr"/>
            <a:r>
              <a:rPr lang="en-US" sz="7200" dirty="0">
                <a:solidFill>
                  <a:srgbClr val="FFD933"/>
                </a:solidFill>
                <a:effectLst>
                  <a:outerShdw blurRad="50800" dist="38100" dir="2700000" algn="tl" rotWithShape="0">
                    <a:prstClr val="black">
                      <a:alpha val="40000"/>
                    </a:prstClr>
                  </a:outerShdw>
                </a:effectLst>
              </a:rPr>
              <a:t>I have </a:t>
            </a:r>
            <a:r>
              <a:rPr lang="en-US" sz="7200" b="1" dirty="0">
                <a:solidFill>
                  <a:srgbClr val="FFD933"/>
                </a:solidFill>
                <a:effectLst>
                  <a:outerShdw blurRad="50800" dist="38100" dir="2700000" algn="tl" rotWithShape="0">
                    <a:prstClr val="black">
                      <a:alpha val="40000"/>
                    </a:prstClr>
                  </a:outerShdw>
                </a:effectLst>
              </a:rPr>
              <a:t>NO</a:t>
            </a:r>
            <a:r>
              <a:rPr lang="en-US" sz="7200" dirty="0">
                <a:solidFill>
                  <a:srgbClr val="FFD933"/>
                </a:solidFill>
                <a:effectLst>
                  <a:outerShdw blurRad="50800" dist="38100" dir="2700000" algn="tl" rotWithShape="0">
                    <a:prstClr val="black">
                      <a:alpha val="40000"/>
                    </a:prstClr>
                  </a:outerShdw>
                </a:effectLst>
              </a:rPr>
              <a:t> friends on twitter!</a:t>
            </a:r>
          </a:p>
        </p:txBody>
      </p:sp>
    </p:spTree>
    <p:extLst>
      <p:ext uri="{BB962C8B-B14F-4D97-AF65-F5344CB8AC3E}">
        <p14:creationId xmlns:p14="http://schemas.microsoft.com/office/powerpoint/2010/main" val="3213762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hand holding a tennis racket&#10;&#10;Description automatically generated">
            <a:extLst>
              <a:ext uri="{FF2B5EF4-FFF2-40B4-BE49-F238E27FC236}">
                <a16:creationId xmlns:a16="http://schemas.microsoft.com/office/drawing/2014/main" id="{101AAD52-381C-0F45-9971-406AA50D65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7073707"/>
          </a:xfrm>
          <a:prstGeom prst="rect">
            <a:avLst/>
          </a:prstGeom>
        </p:spPr>
      </p:pic>
      <p:sp>
        <p:nvSpPr>
          <p:cNvPr id="8" name="TextBox 7">
            <a:extLst>
              <a:ext uri="{FF2B5EF4-FFF2-40B4-BE49-F238E27FC236}">
                <a16:creationId xmlns:a16="http://schemas.microsoft.com/office/drawing/2014/main" id="{BB22D234-511C-0D4D-8193-59E6B88FE5DC}"/>
              </a:ext>
            </a:extLst>
          </p:cNvPr>
          <p:cNvSpPr txBox="1"/>
          <p:nvPr/>
        </p:nvSpPr>
        <p:spPr>
          <a:xfrm>
            <a:off x="1256775" y="1093198"/>
            <a:ext cx="11810714" cy="2015936"/>
          </a:xfrm>
          <a:prstGeom prst="rect">
            <a:avLst/>
          </a:prstGeom>
          <a:noFill/>
        </p:spPr>
        <p:txBody>
          <a:bodyPr wrap="square" rtlCol="0">
            <a:spAutoFit/>
          </a:bodyPr>
          <a:lstStyle/>
          <a:p>
            <a:pPr algn="ctr"/>
            <a:r>
              <a:rPr lang="en-US" sz="12500" b="1" dirty="0">
                <a:solidFill>
                  <a:srgbClr val="FFD933"/>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movement</a:t>
            </a:r>
          </a:p>
        </p:txBody>
      </p:sp>
      <p:sp>
        <p:nvSpPr>
          <p:cNvPr id="4" name="TextBox 3">
            <a:extLst>
              <a:ext uri="{FF2B5EF4-FFF2-40B4-BE49-F238E27FC236}">
                <a16:creationId xmlns:a16="http://schemas.microsoft.com/office/drawing/2014/main" id="{C94B1D18-E29B-A240-A7A1-022DAF317EE6}"/>
              </a:ext>
            </a:extLst>
          </p:cNvPr>
          <p:cNvSpPr txBox="1"/>
          <p:nvPr/>
        </p:nvSpPr>
        <p:spPr>
          <a:xfrm>
            <a:off x="2255051" y="652729"/>
            <a:ext cx="8680174" cy="1323439"/>
          </a:xfrm>
          <a:prstGeom prst="rect">
            <a:avLst/>
          </a:prstGeom>
          <a:noFill/>
        </p:spPr>
        <p:txBody>
          <a:bodyPr wrap="square" rtlCol="0">
            <a:spAutoFit/>
          </a:bodyPr>
          <a:lstStyle/>
          <a:p>
            <a:r>
              <a:rPr lang="en-US" sz="8000"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this is a</a:t>
            </a:r>
          </a:p>
        </p:txBody>
      </p:sp>
    </p:spTree>
    <p:extLst>
      <p:ext uri="{BB962C8B-B14F-4D97-AF65-F5344CB8AC3E}">
        <p14:creationId xmlns:p14="http://schemas.microsoft.com/office/powerpoint/2010/main" val="750806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E0439617-3F8F-B144-933C-73FC58BE32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3" t="-17287"/>
          <a:stretch/>
        </p:blipFill>
        <p:spPr>
          <a:xfrm>
            <a:off x="-165784" y="-1276761"/>
            <a:ext cx="12357784" cy="8134761"/>
          </a:xfrm>
          <a:prstGeom prst="rect">
            <a:avLst/>
          </a:prstGeom>
        </p:spPr>
      </p:pic>
      <p:sp>
        <p:nvSpPr>
          <p:cNvPr id="7" name="Title 10">
            <a:extLst>
              <a:ext uri="{FF2B5EF4-FFF2-40B4-BE49-F238E27FC236}">
                <a16:creationId xmlns:a16="http://schemas.microsoft.com/office/drawing/2014/main" id="{2ED72744-91AA-2148-8B20-9E80E05BA39F}"/>
              </a:ext>
            </a:extLst>
          </p:cNvPr>
          <p:cNvSpPr>
            <a:spLocks noGrp="1"/>
          </p:cNvSpPr>
          <p:nvPr>
            <p:ph type="title"/>
          </p:nvPr>
        </p:nvSpPr>
        <p:spPr>
          <a:xfrm>
            <a:off x="1103049" y="1188596"/>
            <a:ext cx="9985901" cy="3204045"/>
          </a:xfrm>
        </p:spPr>
        <p:txBody>
          <a:bodyPr anchor="ctr" anchorCtr="0">
            <a:noAutofit/>
          </a:bodyPr>
          <a:lstStyle/>
          <a:p>
            <a:pPr algn="ctr"/>
            <a:r>
              <a:rPr lang="en-US" sz="7200" dirty="0">
                <a:solidFill>
                  <a:srgbClr val="FFD933"/>
                </a:solidFill>
                <a:effectLst>
                  <a:outerShdw blurRad="50800" dist="38100" dir="2700000" algn="tl" rotWithShape="0">
                    <a:prstClr val="black">
                      <a:alpha val="40000"/>
                    </a:prstClr>
                  </a:outerShdw>
                </a:effectLst>
              </a:rPr>
              <a:t>aren't all the cool ideas already built?</a:t>
            </a:r>
          </a:p>
        </p:txBody>
      </p:sp>
    </p:spTree>
    <p:extLst>
      <p:ext uri="{BB962C8B-B14F-4D97-AF65-F5344CB8AC3E}">
        <p14:creationId xmlns:p14="http://schemas.microsoft.com/office/powerpoint/2010/main" val="1246687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shirt&#10;&#10;Description automatically generated">
            <a:extLst>
              <a:ext uri="{FF2B5EF4-FFF2-40B4-BE49-F238E27FC236}">
                <a16:creationId xmlns:a16="http://schemas.microsoft.com/office/drawing/2014/main" id="{15ABDE0D-2226-644C-BC25-AC900669775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35169"/>
            <a:ext cx="12192000" cy="7033846"/>
          </a:xfrm>
          <a:prstGeom prst="rect">
            <a:avLst/>
          </a:prstGeom>
        </p:spPr>
      </p:pic>
    </p:spTree>
    <p:extLst>
      <p:ext uri="{BB962C8B-B14F-4D97-AF65-F5344CB8AC3E}">
        <p14:creationId xmlns:p14="http://schemas.microsoft.com/office/powerpoint/2010/main" val="3293965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BFF6797C-E51A-8C4F-AE77-8A8F3ED4022A}"/>
              </a:ext>
            </a:extLst>
          </p:cNvPr>
          <p:cNvSpPr txBox="1">
            <a:spLocks/>
          </p:cNvSpPr>
          <p:nvPr/>
        </p:nvSpPr>
        <p:spPr>
          <a:xfrm>
            <a:off x="228600" y="1085850"/>
            <a:ext cx="3500439" cy="405765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endParaRPr lang="en-US" dirty="0">
              <a:solidFill>
                <a:schemeClr val="accent2"/>
              </a:solidFill>
            </a:endParaRPr>
          </a:p>
        </p:txBody>
      </p:sp>
      <p:pic>
        <p:nvPicPr>
          <p:cNvPr id="3" name="Picture 2" descr="A picture containing bicycle, indoor, sitting&#10;&#10;Description automatically generated">
            <a:extLst>
              <a:ext uri="{FF2B5EF4-FFF2-40B4-BE49-F238E27FC236}">
                <a16:creationId xmlns:a16="http://schemas.microsoft.com/office/drawing/2014/main" id="{7A1C9EE8-AFDB-354F-AE6C-17CDFF553BA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76151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E0439617-3F8F-B144-933C-73FC58BE32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3" t="-17287"/>
          <a:stretch/>
        </p:blipFill>
        <p:spPr>
          <a:xfrm>
            <a:off x="-165784" y="-1276761"/>
            <a:ext cx="12357784" cy="8134761"/>
          </a:xfrm>
          <a:prstGeom prst="rect">
            <a:avLst/>
          </a:prstGeom>
        </p:spPr>
      </p:pic>
      <p:sp>
        <p:nvSpPr>
          <p:cNvPr id="7" name="Title 10">
            <a:extLst>
              <a:ext uri="{FF2B5EF4-FFF2-40B4-BE49-F238E27FC236}">
                <a16:creationId xmlns:a16="http://schemas.microsoft.com/office/drawing/2014/main" id="{2ED72744-91AA-2148-8B20-9E80E05BA39F}"/>
              </a:ext>
            </a:extLst>
          </p:cNvPr>
          <p:cNvSpPr>
            <a:spLocks noGrp="1"/>
          </p:cNvSpPr>
          <p:nvPr>
            <p:ph type="title"/>
          </p:nvPr>
        </p:nvSpPr>
        <p:spPr>
          <a:xfrm>
            <a:off x="1106874" y="1188596"/>
            <a:ext cx="9978251" cy="3204045"/>
          </a:xfrm>
        </p:spPr>
        <p:txBody>
          <a:bodyPr anchor="ctr" anchorCtr="0">
            <a:noAutofit/>
          </a:bodyPr>
          <a:lstStyle/>
          <a:p>
            <a:pPr algn="ctr"/>
            <a:r>
              <a:rPr lang="en-US" sz="9600" dirty="0">
                <a:solidFill>
                  <a:srgbClr val="FFD933"/>
                </a:solidFill>
                <a:effectLst>
                  <a:outerShdw blurRad="50800" dist="38100" dir="2700000" algn="tl" rotWithShape="0">
                    <a:prstClr val="black">
                      <a:alpha val="40000"/>
                    </a:prstClr>
                  </a:outerShdw>
                </a:effectLst>
              </a:rPr>
              <a:t>will this make me rich?</a:t>
            </a:r>
          </a:p>
        </p:txBody>
      </p:sp>
    </p:spTree>
    <p:extLst>
      <p:ext uri="{BB962C8B-B14F-4D97-AF65-F5344CB8AC3E}">
        <p14:creationId xmlns:p14="http://schemas.microsoft.com/office/powerpoint/2010/main" val="745148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hand holding a tennis racket&#10;&#10;Description automatically generated">
            <a:extLst>
              <a:ext uri="{FF2B5EF4-FFF2-40B4-BE49-F238E27FC236}">
                <a16:creationId xmlns:a16="http://schemas.microsoft.com/office/drawing/2014/main" id="{E17A22B7-F3CB-154E-B675-1CB1C619AA8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7073707"/>
          </a:xfrm>
          <a:prstGeom prst="rect">
            <a:avLst/>
          </a:prstGeom>
        </p:spPr>
      </p:pic>
      <p:sp>
        <p:nvSpPr>
          <p:cNvPr id="8" name="TextBox 7">
            <a:extLst>
              <a:ext uri="{FF2B5EF4-FFF2-40B4-BE49-F238E27FC236}">
                <a16:creationId xmlns:a16="http://schemas.microsoft.com/office/drawing/2014/main" id="{BB22D234-511C-0D4D-8193-59E6B88FE5DC}"/>
              </a:ext>
            </a:extLst>
          </p:cNvPr>
          <p:cNvSpPr txBox="1"/>
          <p:nvPr/>
        </p:nvSpPr>
        <p:spPr>
          <a:xfrm>
            <a:off x="4343400" y="1901237"/>
            <a:ext cx="10037675" cy="1862048"/>
          </a:xfrm>
          <a:prstGeom prst="rect">
            <a:avLst/>
          </a:prstGeom>
          <a:noFill/>
        </p:spPr>
        <p:txBody>
          <a:bodyPr wrap="square" rtlCol="0">
            <a:spAutoFit/>
          </a:bodyPr>
          <a:lstStyle/>
          <a:p>
            <a:r>
              <a:rPr lang="en-US" sz="11500" b="1" dirty="0">
                <a:solidFill>
                  <a:srgbClr val="FEDA00"/>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reputation</a:t>
            </a:r>
          </a:p>
        </p:txBody>
      </p:sp>
      <p:sp>
        <p:nvSpPr>
          <p:cNvPr id="5" name="TextBox 4">
            <a:extLst>
              <a:ext uri="{FF2B5EF4-FFF2-40B4-BE49-F238E27FC236}">
                <a16:creationId xmlns:a16="http://schemas.microsoft.com/office/drawing/2014/main" id="{E19680A9-6573-5B4F-9517-CA3B70A76DA0}"/>
              </a:ext>
            </a:extLst>
          </p:cNvPr>
          <p:cNvSpPr txBox="1"/>
          <p:nvPr/>
        </p:nvSpPr>
        <p:spPr>
          <a:xfrm>
            <a:off x="4845925" y="1626869"/>
            <a:ext cx="8680174" cy="1015663"/>
          </a:xfrm>
          <a:prstGeom prst="rect">
            <a:avLst/>
          </a:prstGeom>
          <a:noFill/>
        </p:spPr>
        <p:txBody>
          <a:bodyPr wrap="square" rtlCol="0">
            <a:spAutoFit/>
          </a:bodyPr>
          <a:lstStyle/>
          <a:p>
            <a:r>
              <a:rPr lang="en-US" sz="6000"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build a</a:t>
            </a:r>
          </a:p>
        </p:txBody>
      </p:sp>
    </p:spTree>
    <p:extLst>
      <p:ext uri="{BB962C8B-B14F-4D97-AF65-F5344CB8AC3E}">
        <p14:creationId xmlns:p14="http://schemas.microsoft.com/office/powerpoint/2010/main" val="2443558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E0439617-3F8F-B144-933C-73FC58BE32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3" t="-17287"/>
          <a:stretch/>
        </p:blipFill>
        <p:spPr>
          <a:xfrm>
            <a:off x="-165784" y="-1276761"/>
            <a:ext cx="12357784" cy="8134761"/>
          </a:xfrm>
          <a:prstGeom prst="rect">
            <a:avLst/>
          </a:prstGeom>
        </p:spPr>
      </p:pic>
      <p:sp>
        <p:nvSpPr>
          <p:cNvPr id="7" name="Title 10">
            <a:extLst>
              <a:ext uri="{FF2B5EF4-FFF2-40B4-BE49-F238E27FC236}">
                <a16:creationId xmlns:a16="http://schemas.microsoft.com/office/drawing/2014/main" id="{2ED72744-91AA-2148-8B20-9E80E05BA39F}"/>
              </a:ext>
            </a:extLst>
          </p:cNvPr>
          <p:cNvSpPr>
            <a:spLocks noGrp="1"/>
          </p:cNvSpPr>
          <p:nvPr>
            <p:ph type="title"/>
          </p:nvPr>
        </p:nvSpPr>
        <p:spPr>
          <a:xfrm>
            <a:off x="824772" y="1188596"/>
            <a:ext cx="10542456" cy="3204045"/>
          </a:xfrm>
        </p:spPr>
        <p:txBody>
          <a:bodyPr anchor="ctr" anchorCtr="0">
            <a:noAutofit/>
          </a:bodyPr>
          <a:lstStyle/>
          <a:p>
            <a:pPr algn="ctr"/>
            <a:r>
              <a:rPr lang="en-US" sz="7200" dirty="0">
                <a:solidFill>
                  <a:srgbClr val="FFD933"/>
                </a:solidFill>
                <a:effectLst>
                  <a:outerShdw blurRad="50800" dist="38100" dir="2700000" algn="tl" rotWithShape="0">
                    <a:prstClr val="black">
                      <a:alpha val="40000"/>
                    </a:prstClr>
                  </a:outerShdw>
                </a:effectLst>
              </a:rPr>
              <a:t>the last time I coded we used floppy disks</a:t>
            </a:r>
          </a:p>
        </p:txBody>
      </p:sp>
    </p:spTree>
    <p:extLst>
      <p:ext uri="{BB962C8B-B14F-4D97-AF65-F5344CB8AC3E}">
        <p14:creationId xmlns:p14="http://schemas.microsoft.com/office/powerpoint/2010/main" val="4039046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C2C2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454AE3-D30B-A947-BC3A-8CBAEFA9DDAC}"/>
              </a:ext>
            </a:extLst>
          </p:cNvPr>
          <p:cNvPicPr>
            <a:picLocks noChangeAspect="1"/>
          </p:cNvPicPr>
          <p:nvPr/>
        </p:nvPicPr>
        <p:blipFill>
          <a:blip r:embed="rId3"/>
          <a:stretch>
            <a:fillRect/>
          </a:stretch>
        </p:blipFill>
        <p:spPr>
          <a:xfrm>
            <a:off x="5153884" y="123921"/>
            <a:ext cx="3231633" cy="6610158"/>
          </a:xfrm>
          <a:prstGeom prst="rect">
            <a:avLst/>
          </a:prstGeom>
        </p:spPr>
      </p:pic>
      <p:pic>
        <p:nvPicPr>
          <p:cNvPr id="8" name="Picture 7">
            <a:extLst>
              <a:ext uri="{FF2B5EF4-FFF2-40B4-BE49-F238E27FC236}">
                <a16:creationId xmlns:a16="http://schemas.microsoft.com/office/drawing/2014/main" id="{18F5FD3D-C5A8-414D-9CAD-B4FF4F30146F}"/>
              </a:ext>
            </a:extLst>
          </p:cNvPr>
          <p:cNvPicPr>
            <a:picLocks noChangeAspect="1"/>
          </p:cNvPicPr>
          <p:nvPr/>
        </p:nvPicPr>
        <p:blipFill>
          <a:blip r:embed="rId4"/>
          <a:stretch>
            <a:fillRect/>
          </a:stretch>
        </p:blipFill>
        <p:spPr>
          <a:xfrm>
            <a:off x="8508609" y="123921"/>
            <a:ext cx="3231633" cy="6634640"/>
          </a:xfrm>
          <a:prstGeom prst="rect">
            <a:avLst/>
          </a:prstGeom>
        </p:spPr>
      </p:pic>
      <p:sp>
        <p:nvSpPr>
          <p:cNvPr id="10" name="Title 10">
            <a:extLst>
              <a:ext uri="{FF2B5EF4-FFF2-40B4-BE49-F238E27FC236}">
                <a16:creationId xmlns:a16="http://schemas.microsoft.com/office/drawing/2014/main" id="{1E00471E-32AE-144A-B95D-22E4379194F7}"/>
              </a:ext>
            </a:extLst>
          </p:cNvPr>
          <p:cNvSpPr>
            <a:spLocks noGrp="1"/>
          </p:cNvSpPr>
          <p:nvPr>
            <p:ph type="title"/>
          </p:nvPr>
        </p:nvSpPr>
        <p:spPr>
          <a:xfrm>
            <a:off x="249388" y="900099"/>
            <a:ext cx="7505674" cy="2235690"/>
          </a:xfrm>
        </p:spPr>
        <p:txBody>
          <a:bodyPr anchor="t" anchorCtr="0">
            <a:noAutofit/>
          </a:bodyPr>
          <a:lstStyle/>
          <a:p>
            <a:r>
              <a:rPr lang="en-US" sz="9600" b="1" dirty="0">
                <a:solidFill>
                  <a:srgbClr val="FFD933"/>
                </a:solidFill>
                <a:effectLst>
                  <a:outerShdw blurRad="50800" dist="38100" dir="2700000" algn="tl" rotWithShape="0">
                    <a:prstClr val="black">
                      <a:alpha val="40000"/>
                    </a:prstClr>
                  </a:outerShdw>
                </a:effectLst>
              </a:rPr>
              <a:t>mobile</a:t>
            </a:r>
            <a:endParaRPr lang="en-US" sz="9600" dirty="0">
              <a:solidFill>
                <a:srgbClr val="FFD933"/>
              </a:solidFill>
              <a:effectLst>
                <a:outerShdw blurRad="50800" dist="38100" dir="2700000" algn="tl" rotWithShape="0">
                  <a:prstClr val="black">
                    <a:alpha val="40000"/>
                  </a:prstClr>
                </a:outerShdw>
              </a:effectLst>
            </a:endParaRPr>
          </a:p>
        </p:txBody>
      </p:sp>
      <p:sp>
        <p:nvSpPr>
          <p:cNvPr id="12" name="TextBox 11">
            <a:extLst>
              <a:ext uri="{FF2B5EF4-FFF2-40B4-BE49-F238E27FC236}">
                <a16:creationId xmlns:a16="http://schemas.microsoft.com/office/drawing/2014/main" id="{B8A5483E-0E38-D641-A57E-E14E5DD6C696}"/>
              </a:ext>
            </a:extLst>
          </p:cNvPr>
          <p:cNvSpPr txBox="1"/>
          <p:nvPr/>
        </p:nvSpPr>
        <p:spPr>
          <a:xfrm>
            <a:off x="2816475" y="1767546"/>
            <a:ext cx="2214317" cy="1015663"/>
          </a:xfrm>
          <a:prstGeom prst="rect">
            <a:avLst/>
          </a:prstGeom>
          <a:noFill/>
        </p:spPr>
        <p:txBody>
          <a:bodyPr wrap="square" rtlCol="0">
            <a:spAutoFit/>
          </a:bodyPr>
          <a:lstStyle/>
          <a:p>
            <a:r>
              <a:rPr lang="en-US" sz="6000"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app</a:t>
            </a:r>
          </a:p>
        </p:txBody>
      </p:sp>
    </p:spTree>
    <p:extLst>
      <p:ext uri="{BB962C8B-B14F-4D97-AF65-F5344CB8AC3E}">
        <p14:creationId xmlns:p14="http://schemas.microsoft.com/office/powerpoint/2010/main" val="2869616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C2C2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981A76-BD13-B240-9DCB-F56AB2E0C837}"/>
              </a:ext>
            </a:extLst>
          </p:cNvPr>
          <p:cNvPicPr>
            <a:picLocks noChangeAspect="1"/>
          </p:cNvPicPr>
          <p:nvPr/>
        </p:nvPicPr>
        <p:blipFill>
          <a:blip r:embed="rId3"/>
          <a:stretch>
            <a:fillRect/>
          </a:stretch>
        </p:blipFill>
        <p:spPr>
          <a:xfrm>
            <a:off x="-1034201" y="-1268735"/>
            <a:ext cx="14260401" cy="9809620"/>
          </a:xfrm>
          <a:prstGeom prst="rect">
            <a:avLst/>
          </a:prstGeom>
        </p:spPr>
      </p:pic>
      <p:pic>
        <p:nvPicPr>
          <p:cNvPr id="2" name="Picture 1">
            <a:extLst>
              <a:ext uri="{FF2B5EF4-FFF2-40B4-BE49-F238E27FC236}">
                <a16:creationId xmlns:a16="http://schemas.microsoft.com/office/drawing/2014/main" id="{8D910898-B9C8-4646-B7F2-E7D40D4BA3E0}"/>
              </a:ext>
            </a:extLst>
          </p:cNvPr>
          <p:cNvPicPr>
            <a:picLocks noChangeAspect="1"/>
          </p:cNvPicPr>
          <p:nvPr/>
        </p:nvPicPr>
        <p:blipFill rotWithShape="1">
          <a:blip r:embed="rId4" cstate="hqprint">
            <a:alphaModFix amt="85000"/>
            <a:extLst>
              <a:ext uri="{28A0092B-C50C-407E-A947-70E740481C1C}">
                <a14:useLocalDpi xmlns:a14="http://schemas.microsoft.com/office/drawing/2010/main"/>
              </a:ext>
            </a:extLst>
          </a:blip>
          <a:srcRect/>
          <a:stretch/>
        </p:blipFill>
        <p:spPr>
          <a:xfrm>
            <a:off x="1561304" y="817123"/>
            <a:ext cx="9069387" cy="4766554"/>
          </a:xfrm>
          <a:prstGeom prst="rect">
            <a:avLst/>
          </a:prstGeom>
        </p:spPr>
      </p:pic>
      <p:sp>
        <p:nvSpPr>
          <p:cNvPr id="8" name="Rectangle 7">
            <a:extLst>
              <a:ext uri="{FF2B5EF4-FFF2-40B4-BE49-F238E27FC236}">
                <a16:creationId xmlns:a16="http://schemas.microsoft.com/office/drawing/2014/main" id="{3DBABF01-EC7F-604F-AD1D-C4FF625AE349}"/>
              </a:ext>
            </a:extLst>
          </p:cNvPr>
          <p:cNvSpPr/>
          <p:nvPr/>
        </p:nvSpPr>
        <p:spPr>
          <a:xfrm>
            <a:off x="1561305" y="5363309"/>
            <a:ext cx="9069387" cy="866700"/>
          </a:xfrm>
          <a:prstGeom prst="rect">
            <a:avLst/>
          </a:prstGeom>
          <a:solidFill>
            <a:srgbClr val="208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1ED0231-AA72-754E-9057-0093452DD08F}"/>
              </a:ext>
            </a:extLst>
          </p:cNvPr>
          <p:cNvSpPr/>
          <p:nvPr/>
        </p:nvSpPr>
        <p:spPr>
          <a:xfrm>
            <a:off x="2134015" y="5583677"/>
            <a:ext cx="7923964" cy="523220"/>
          </a:xfrm>
          <a:prstGeom prst="rect">
            <a:avLst/>
          </a:prstGeom>
        </p:spPr>
        <p:txBody>
          <a:bodyPr wrap="none">
            <a:spAutoFit/>
          </a:bodyPr>
          <a:lstStyle/>
          <a:p>
            <a:r>
              <a:rPr lang="en-US" sz="2800" dirty="0">
                <a:solidFill>
                  <a:schemeClr val="bg1"/>
                </a:solidFill>
                <a:latin typeface="Rocket Sans" panose="020B0602020202020204" pitchFamily="34" charset="0"/>
                <a:ea typeface="Rocket Sans" panose="020B0602020202020204" pitchFamily="34" charset="0"/>
                <a:hlinkClick r:id="rId5">
                  <a:extLst>
                    <a:ext uri="{A12FA001-AC4F-418D-AE19-62706E023703}">
                      <ahyp:hlinkClr xmlns:ahyp="http://schemas.microsoft.com/office/drawing/2018/hyperlinkcolor" val="tx"/>
                    </a:ext>
                  </a:extLst>
                </a:hlinkClick>
              </a:rPr>
              <a:t>https://github.com/donwardpeng/midevfest</a:t>
            </a:r>
            <a:endParaRPr sz="2800"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4069852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sing for the camera&#10;&#10;Description automatically generated">
            <a:extLst>
              <a:ext uri="{FF2B5EF4-FFF2-40B4-BE49-F238E27FC236}">
                <a16:creationId xmlns:a16="http://schemas.microsoft.com/office/drawing/2014/main" id="{E0439617-3F8F-B144-933C-73FC58BE32D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3" t="-17287"/>
          <a:stretch/>
        </p:blipFill>
        <p:spPr>
          <a:xfrm>
            <a:off x="-165784" y="-1276761"/>
            <a:ext cx="12357784" cy="8134761"/>
          </a:xfrm>
          <a:prstGeom prst="rect">
            <a:avLst/>
          </a:prstGeom>
        </p:spPr>
      </p:pic>
      <p:sp>
        <p:nvSpPr>
          <p:cNvPr id="7" name="Title 10">
            <a:extLst>
              <a:ext uri="{FF2B5EF4-FFF2-40B4-BE49-F238E27FC236}">
                <a16:creationId xmlns:a16="http://schemas.microsoft.com/office/drawing/2014/main" id="{2ED72744-91AA-2148-8B20-9E80E05BA39F}"/>
              </a:ext>
            </a:extLst>
          </p:cNvPr>
          <p:cNvSpPr>
            <a:spLocks noGrp="1"/>
          </p:cNvSpPr>
          <p:nvPr>
            <p:ph type="title"/>
          </p:nvPr>
        </p:nvSpPr>
        <p:spPr>
          <a:xfrm>
            <a:off x="585987" y="1225683"/>
            <a:ext cx="11020025" cy="3204045"/>
          </a:xfrm>
        </p:spPr>
        <p:txBody>
          <a:bodyPr anchor="ctr" anchorCtr="0">
            <a:noAutofit/>
          </a:bodyPr>
          <a:lstStyle/>
          <a:p>
            <a:pPr algn="ctr"/>
            <a:r>
              <a:rPr lang="en-US" sz="9600" dirty="0">
                <a:solidFill>
                  <a:srgbClr val="FFD933"/>
                </a:solidFill>
                <a:effectLst>
                  <a:outerShdw blurRad="50800" dist="38100" dir="2700000" algn="tl" rotWithShape="0">
                    <a:prstClr val="black">
                      <a:alpha val="40000"/>
                    </a:prstClr>
                  </a:outerShdw>
                </a:effectLst>
              </a:rPr>
              <a:t>where should </a:t>
            </a:r>
            <a:br>
              <a:rPr lang="en-US" sz="9600" dirty="0">
                <a:solidFill>
                  <a:srgbClr val="FFD933"/>
                </a:solidFill>
                <a:effectLst>
                  <a:outerShdw blurRad="50800" dist="38100" dir="2700000" algn="tl" rotWithShape="0">
                    <a:prstClr val="black">
                      <a:alpha val="40000"/>
                    </a:prstClr>
                  </a:outerShdw>
                </a:effectLst>
              </a:rPr>
            </a:br>
            <a:r>
              <a:rPr lang="en-US" sz="9600" dirty="0">
                <a:solidFill>
                  <a:srgbClr val="FFD933"/>
                </a:solidFill>
                <a:effectLst>
                  <a:outerShdw blurRad="50800" dist="38100" dir="2700000" algn="tl" rotWithShape="0">
                    <a:prstClr val="black">
                      <a:alpha val="40000"/>
                    </a:prstClr>
                  </a:outerShdw>
                </a:effectLst>
              </a:rPr>
              <a:t>I start?</a:t>
            </a:r>
          </a:p>
        </p:txBody>
      </p:sp>
    </p:spTree>
    <p:extLst>
      <p:ext uri="{BB962C8B-B14F-4D97-AF65-F5344CB8AC3E}">
        <p14:creationId xmlns:p14="http://schemas.microsoft.com/office/powerpoint/2010/main" val="1653555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C2C2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981A76-BD13-B240-9DCB-F56AB2E0C837}"/>
              </a:ext>
            </a:extLst>
          </p:cNvPr>
          <p:cNvPicPr>
            <a:picLocks noChangeAspect="1"/>
          </p:cNvPicPr>
          <p:nvPr/>
        </p:nvPicPr>
        <p:blipFill>
          <a:blip r:embed="rId3"/>
          <a:stretch>
            <a:fillRect/>
          </a:stretch>
        </p:blipFill>
        <p:spPr>
          <a:xfrm>
            <a:off x="-1034201" y="-1268735"/>
            <a:ext cx="14260401" cy="9809620"/>
          </a:xfrm>
          <a:prstGeom prst="rect">
            <a:avLst/>
          </a:prstGeom>
        </p:spPr>
      </p:pic>
      <p:sp>
        <p:nvSpPr>
          <p:cNvPr id="4" name="Rectangle 3">
            <a:extLst>
              <a:ext uri="{FF2B5EF4-FFF2-40B4-BE49-F238E27FC236}">
                <a16:creationId xmlns:a16="http://schemas.microsoft.com/office/drawing/2014/main" id="{CEF7E286-BB9C-2F43-AFD1-A85B4F42CFF5}"/>
              </a:ext>
            </a:extLst>
          </p:cNvPr>
          <p:cNvSpPr/>
          <p:nvPr/>
        </p:nvSpPr>
        <p:spPr>
          <a:xfrm>
            <a:off x="1565031" y="844062"/>
            <a:ext cx="9038492" cy="5290038"/>
          </a:xfrm>
          <a:prstGeom prst="rect">
            <a:avLst/>
          </a:prstGeom>
          <a:solidFill>
            <a:srgbClr val="0066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0CD0CF8-FA46-1D43-A52F-194606BF0D4A}"/>
              </a:ext>
            </a:extLst>
          </p:cNvPr>
          <p:cNvPicPr>
            <a:picLocks noChangeAspect="1"/>
          </p:cNvPicPr>
          <p:nvPr/>
        </p:nvPicPr>
        <p:blipFill>
          <a:blip r:embed="rId4"/>
          <a:stretch>
            <a:fillRect/>
          </a:stretch>
        </p:blipFill>
        <p:spPr>
          <a:xfrm>
            <a:off x="1889308" y="1434489"/>
            <a:ext cx="8389938" cy="3355975"/>
          </a:xfrm>
          <a:prstGeom prst="rect">
            <a:avLst/>
          </a:prstGeom>
        </p:spPr>
      </p:pic>
    </p:spTree>
    <p:extLst>
      <p:ext uri="{BB962C8B-B14F-4D97-AF65-F5344CB8AC3E}">
        <p14:creationId xmlns:p14="http://schemas.microsoft.com/office/powerpoint/2010/main" val="2263847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tennis racket&#10;&#10;Description automatically generated">
            <a:extLst>
              <a:ext uri="{FF2B5EF4-FFF2-40B4-BE49-F238E27FC236}">
                <a16:creationId xmlns:a16="http://schemas.microsoft.com/office/drawing/2014/main" id="{2C608006-E163-0240-AF07-0EFDAF768EF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7073707"/>
          </a:xfrm>
          <a:prstGeom prst="rect">
            <a:avLst/>
          </a:prstGeom>
        </p:spPr>
      </p:pic>
      <p:sp>
        <p:nvSpPr>
          <p:cNvPr id="8" name="TextBox 7">
            <a:extLst>
              <a:ext uri="{FF2B5EF4-FFF2-40B4-BE49-F238E27FC236}">
                <a16:creationId xmlns:a16="http://schemas.microsoft.com/office/drawing/2014/main" id="{BB22D234-511C-0D4D-8193-59E6B88FE5DC}"/>
              </a:ext>
            </a:extLst>
          </p:cNvPr>
          <p:cNvSpPr txBox="1"/>
          <p:nvPr/>
        </p:nvSpPr>
        <p:spPr>
          <a:xfrm>
            <a:off x="5216564" y="1217884"/>
            <a:ext cx="8680174" cy="2862322"/>
          </a:xfrm>
          <a:prstGeom prst="rect">
            <a:avLst/>
          </a:prstGeom>
          <a:noFill/>
        </p:spPr>
        <p:txBody>
          <a:bodyPr wrap="square" rtlCol="0">
            <a:spAutoFit/>
          </a:bodyPr>
          <a:lstStyle/>
          <a:p>
            <a:r>
              <a:rPr lang="en-US" sz="18000" b="1"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join</a:t>
            </a:r>
          </a:p>
        </p:txBody>
      </p:sp>
      <p:sp>
        <p:nvSpPr>
          <p:cNvPr id="9" name="TextBox 8">
            <a:extLst>
              <a:ext uri="{FF2B5EF4-FFF2-40B4-BE49-F238E27FC236}">
                <a16:creationId xmlns:a16="http://schemas.microsoft.com/office/drawing/2014/main" id="{C8D5E3B4-CD33-0645-BDB7-F8D57D7C92D3}"/>
              </a:ext>
            </a:extLst>
          </p:cNvPr>
          <p:cNvSpPr txBox="1"/>
          <p:nvPr/>
        </p:nvSpPr>
        <p:spPr>
          <a:xfrm>
            <a:off x="5840686" y="2649045"/>
            <a:ext cx="8680174" cy="2862322"/>
          </a:xfrm>
          <a:prstGeom prst="rect">
            <a:avLst/>
          </a:prstGeom>
          <a:noFill/>
        </p:spPr>
        <p:txBody>
          <a:bodyPr wrap="square" rtlCol="0">
            <a:spAutoFit/>
          </a:bodyPr>
          <a:lstStyle/>
          <a:p>
            <a:r>
              <a:rPr lang="en-US" sz="18000" b="1"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me!</a:t>
            </a:r>
          </a:p>
        </p:txBody>
      </p:sp>
    </p:spTree>
    <p:extLst>
      <p:ext uri="{BB962C8B-B14F-4D97-AF65-F5344CB8AC3E}">
        <p14:creationId xmlns:p14="http://schemas.microsoft.com/office/powerpoint/2010/main" val="2619196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C2C2B"/>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9464A54-0C3C-9043-B4B9-9056E74D3BAB}"/>
              </a:ext>
            </a:extLst>
          </p:cNvPr>
          <p:cNvSpPr>
            <a:spLocks noGrp="1"/>
          </p:cNvSpPr>
          <p:nvPr>
            <p:ph type="title" idx="4294967295"/>
          </p:nvPr>
        </p:nvSpPr>
        <p:spPr>
          <a:xfrm>
            <a:off x="347662" y="4527280"/>
            <a:ext cx="7991475" cy="2100262"/>
          </a:xfrm>
        </p:spPr>
        <p:txBody>
          <a:bodyPr anchor="t" anchorCtr="0">
            <a:normAutofit/>
          </a:bodyPr>
          <a:lstStyle/>
          <a:p>
            <a:r>
              <a:rPr lang="en-US" sz="8800" b="1" dirty="0">
                <a:solidFill>
                  <a:schemeClr val="bg1"/>
                </a:solidFill>
              </a:rPr>
              <a:t>Thank you!</a:t>
            </a:r>
          </a:p>
        </p:txBody>
      </p:sp>
      <p:sp>
        <p:nvSpPr>
          <p:cNvPr id="8" name="Text Placeholder 11">
            <a:extLst>
              <a:ext uri="{FF2B5EF4-FFF2-40B4-BE49-F238E27FC236}">
                <a16:creationId xmlns:a16="http://schemas.microsoft.com/office/drawing/2014/main" id="{0241C619-E213-9848-A1D1-64FF4202F880}"/>
              </a:ext>
            </a:extLst>
          </p:cNvPr>
          <p:cNvSpPr txBox="1">
            <a:spLocks/>
          </p:cNvSpPr>
          <p:nvPr/>
        </p:nvSpPr>
        <p:spPr>
          <a:xfrm>
            <a:off x="7121770" y="4169833"/>
            <a:ext cx="5909162" cy="2815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a:solidFill>
                  <a:srgbClr val="FFD933"/>
                </a:solidFill>
              </a:rPr>
              <a:t>Don Ward</a:t>
            </a:r>
          </a:p>
          <a:p>
            <a:pPr marL="0" indent="0">
              <a:buFont typeface="Arial" panose="020B0604020202020204" pitchFamily="34" charset="0"/>
              <a:buNone/>
            </a:pPr>
            <a:r>
              <a:rPr lang="en-US">
                <a:solidFill>
                  <a:schemeClr val="bg1"/>
                </a:solidFill>
              </a:rPr>
              <a:t>Sr. Research Engineer</a:t>
            </a:r>
            <a:endParaRPr lang="en-US" sz="2400">
              <a:solidFill>
                <a:schemeClr val="bg1"/>
              </a:solidFill>
            </a:endParaRPr>
          </a:p>
          <a:p>
            <a:pPr marL="0" indent="0">
              <a:buFont typeface="Arial" panose="020B0604020202020204" pitchFamily="34" charset="0"/>
              <a:buNone/>
            </a:pPr>
            <a:r>
              <a:rPr lang="en-US" sz="2400">
                <a:solidFill>
                  <a:srgbClr val="FFD933"/>
                </a:solidFill>
                <a:hlinkClick r:id="rId3">
                  <a:extLst>
                    <a:ext uri="{A12FA001-AC4F-418D-AE19-62706E023703}">
                      <ahyp:hlinkClr xmlns:ahyp="http://schemas.microsoft.com/office/drawing/2018/hyperlinkcolor" val="tx"/>
                    </a:ext>
                  </a:extLst>
                </a:hlinkClick>
              </a:rPr>
              <a:t>donward@quickenloans.com</a:t>
            </a:r>
            <a:endParaRPr lang="en-US" sz="2400">
              <a:solidFill>
                <a:srgbClr val="FFD933"/>
              </a:solidFill>
            </a:endParaRPr>
          </a:p>
          <a:p>
            <a:pPr marL="0" indent="0">
              <a:buFont typeface="Arial" panose="020B0604020202020204" pitchFamily="34" charset="0"/>
              <a:buNone/>
            </a:pPr>
            <a:r>
              <a:rPr lang="en-US" sz="2400">
                <a:solidFill>
                  <a:schemeClr val="bg1"/>
                </a:solidFill>
              </a:rPr>
              <a:t>@donwardpeng</a:t>
            </a:r>
            <a:endParaRPr lang="en-US" sz="2400" dirty="0">
              <a:solidFill>
                <a:schemeClr val="bg1"/>
              </a:solidFill>
            </a:endParaRPr>
          </a:p>
        </p:txBody>
      </p:sp>
      <p:cxnSp>
        <p:nvCxnSpPr>
          <p:cNvPr id="9" name="Straight Connector 8">
            <a:extLst>
              <a:ext uri="{FF2B5EF4-FFF2-40B4-BE49-F238E27FC236}">
                <a16:creationId xmlns:a16="http://schemas.microsoft.com/office/drawing/2014/main" id="{19436F0F-D6F7-F94B-838E-5F7E15E542A6}"/>
              </a:ext>
            </a:extLst>
          </p:cNvPr>
          <p:cNvCxnSpPr>
            <a:cxnSpLocks/>
          </p:cNvCxnSpPr>
          <p:nvPr/>
        </p:nvCxnSpPr>
        <p:spPr>
          <a:xfrm flipH="1">
            <a:off x="6909802" y="4048761"/>
            <a:ext cx="952" cy="24638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CD650D6-42F9-A545-ADAC-05B52FAF471A}"/>
              </a:ext>
            </a:extLst>
          </p:cNvPr>
          <p:cNvPicPr>
            <a:picLocks noChangeAspect="1"/>
          </p:cNvPicPr>
          <p:nvPr/>
        </p:nvPicPr>
        <p:blipFill rotWithShape="1">
          <a:blip r:embed="rId4" cstate="hqprint">
            <a:alphaModFix amt="20000"/>
            <a:extLst>
              <a:ext uri="{28A0092B-C50C-407E-A947-70E740481C1C}">
                <a14:useLocalDpi xmlns:a14="http://schemas.microsoft.com/office/drawing/2010/main"/>
              </a:ext>
            </a:extLst>
          </a:blip>
          <a:srcRect b="3373"/>
          <a:stretch/>
        </p:blipFill>
        <p:spPr>
          <a:xfrm flipH="1">
            <a:off x="507281" y="337369"/>
            <a:ext cx="11177438" cy="3832401"/>
          </a:xfrm>
          <a:prstGeom prst="rect">
            <a:avLst/>
          </a:prstGeom>
        </p:spPr>
      </p:pic>
      <p:pic>
        <p:nvPicPr>
          <p:cNvPr id="12" name="Picture 11">
            <a:extLst>
              <a:ext uri="{FF2B5EF4-FFF2-40B4-BE49-F238E27FC236}">
                <a16:creationId xmlns:a16="http://schemas.microsoft.com/office/drawing/2014/main" id="{FD3E1DDB-5FE3-784E-AAF0-F20ABDD4C69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47662" y="5916620"/>
            <a:ext cx="2369143" cy="434960"/>
          </a:xfrm>
          <a:prstGeom prst="rect">
            <a:avLst/>
          </a:prstGeom>
        </p:spPr>
      </p:pic>
    </p:spTree>
    <p:extLst>
      <p:ext uri="{BB962C8B-B14F-4D97-AF65-F5344CB8AC3E}">
        <p14:creationId xmlns:p14="http://schemas.microsoft.com/office/powerpoint/2010/main" val="4223420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ky, flying, bird, water&#10;&#10;Description automatically generated">
            <a:extLst>
              <a:ext uri="{FF2B5EF4-FFF2-40B4-BE49-F238E27FC236}">
                <a16:creationId xmlns:a16="http://schemas.microsoft.com/office/drawing/2014/main" id="{EFF255EA-79D6-E34E-A6D4-B0867F32FED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9128" b="-570"/>
          <a:stretch/>
        </p:blipFill>
        <p:spPr>
          <a:xfrm>
            <a:off x="-2452620" y="0"/>
            <a:ext cx="15022059" cy="7010400"/>
          </a:xfrm>
          <a:prstGeom prst="rect">
            <a:avLst/>
          </a:prstGeom>
        </p:spPr>
      </p:pic>
      <p:sp>
        <p:nvSpPr>
          <p:cNvPr id="4" name="Title 10">
            <a:extLst>
              <a:ext uri="{FF2B5EF4-FFF2-40B4-BE49-F238E27FC236}">
                <a16:creationId xmlns:a16="http://schemas.microsoft.com/office/drawing/2014/main" id="{CC125782-A7AD-984F-81E4-CFF0FAE820FE}"/>
              </a:ext>
            </a:extLst>
          </p:cNvPr>
          <p:cNvSpPr>
            <a:spLocks noGrp="1"/>
          </p:cNvSpPr>
          <p:nvPr>
            <p:ph type="title"/>
          </p:nvPr>
        </p:nvSpPr>
        <p:spPr>
          <a:xfrm>
            <a:off x="227147" y="601160"/>
            <a:ext cx="7505674" cy="2235690"/>
          </a:xfrm>
        </p:spPr>
        <p:txBody>
          <a:bodyPr anchor="t" anchorCtr="0">
            <a:noAutofit/>
          </a:bodyPr>
          <a:lstStyle/>
          <a:p>
            <a:r>
              <a:rPr lang="en-US" sz="13800" b="1" dirty="0"/>
              <a:t>from</a:t>
            </a:r>
            <a:endParaRPr lang="en-US" sz="13800" dirty="0"/>
          </a:p>
        </p:txBody>
      </p:sp>
      <p:sp>
        <p:nvSpPr>
          <p:cNvPr id="5" name="Title 10">
            <a:extLst>
              <a:ext uri="{FF2B5EF4-FFF2-40B4-BE49-F238E27FC236}">
                <a16:creationId xmlns:a16="http://schemas.microsoft.com/office/drawing/2014/main" id="{64AE3C0F-4AC9-6549-B5D4-DE04E9A548BC}"/>
              </a:ext>
            </a:extLst>
          </p:cNvPr>
          <p:cNvSpPr txBox="1">
            <a:spLocks/>
          </p:cNvSpPr>
          <p:nvPr/>
        </p:nvSpPr>
        <p:spPr>
          <a:xfrm>
            <a:off x="947780" y="308384"/>
            <a:ext cx="2838773" cy="104275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6000" dirty="0"/>
              <a:t>going</a:t>
            </a:r>
            <a:endParaRPr lang="en-US" sz="7200" dirty="0"/>
          </a:p>
        </p:txBody>
      </p:sp>
    </p:spTree>
    <p:extLst>
      <p:ext uri="{BB962C8B-B14F-4D97-AF65-F5344CB8AC3E}">
        <p14:creationId xmlns:p14="http://schemas.microsoft.com/office/powerpoint/2010/main" val="3867490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text on a white background&#10;&#10;Description automatically generated">
            <a:extLst>
              <a:ext uri="{FF2B5EF4-FFF2-40B4-BE49-F238E27FC236}">
                <a16:creationId xmlns:a16="http://schemas.microsoft.com/office/drawing/2014/main" id="{70D564D8-DFA6-5E43-9AFC-3181533F1F89}"/>
              </a:ext>
            </a:extLst>
          </p:cNvPr>
          <p:cNvPicPr>
            <a:picLocks noChangeAspect="1"/>
          </p:cNvPicPr>
          <p:nvPr/>
        </p:nvPicPr>
        <p:blipFill>
          <a:blip r:embed="rId3" cstate="hqprint">
            <a:alphaModFix amt="8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10">
            <a:extLst>
              <a:ext uri="{FF2B5EF4-FFF2-40B4-BE49-F238E27FC236}">
                <a16:creationId xmlns:a16="http://schemas.microsoft.com/office/drawing/2014/main" id="{CC125782-A7AD-984F-81E4-CFF0FAE820FE}"/>
              </a:ext>
            </a:extLst>
          </p:cNvPr>
          <p:cNvSpPr>
            <a:spLocks noGrp="1"/>
          </p:cNvSpPr>
          <p:nvPr>
            <p:ph type="title"/>
          </p:nvPr>
        </p:nvSpPr>
        <p:spPr>
          <a:xfrm>
            <a:off x="227147" y="601160"/>
            <a:ext cx="7505674" cy="2235690"/>
          </a:xfrm>
        </p:spPr>
        <p:txBody>
          <a:bodyPr anchor="t" anchorCtr="0">
            <a:noAutofit/>
          </a:bodyPr>
          <a:lstStyle/>
          <a:p>
            <a:r>
              <a:rPr lang="en-US" sz="13800" b="1" dirty="0"/>
              <a:t>this</a:t>
            </a:r>
            <a:endParaRPr lang="en-US" sz="13800" dirty="0"/>
          </a:p>
        </p:txBody>
      </p:sp>
      <p:sp>
        <p:nvSpPr>
          <p:cNvPr id="5" name="Title 10">
            <a:extLst>
              <a:ext uri="{FF2B5EF4-FFF2-40B4-BE49-F238E27FC236}">
                <a16:creationId xmlns:a16="http://schemas.microsoft.com/office/drawing/2014/main" id="{64AE3C0F-4AC9-6549-B5D4-DE04E9A548BC}"/>
              </a:ext>
            </a:extLst>
          </p:cNvPr>
          <p:cNvSpPr txBox="1">
            <a:spLocks/>
          </p:cNvSpPr>
          <p:nvPr/>
        </p:nvSpPr>
        <p:spPr>
          <a:xfrm>
            <a:off x="367827" y="132536"/>
            <a:ext cx="2838773" cy="104275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6000" dirty="0"/>
              <a:t>to</a:t>
            </a:r>
            <a:endParaRPr lang="en-US" sz="7200" dirty="0"/>
          </a:p>
        </p:txBody>
      </p:sp>
    </p:spTree>
    <p:extLst>
      <p:ext uri="{BB962C8B-B14F-4D97-AF65-F5344CB8AC3E}">
        <p14:creationId xmlns:p14="http://schemas.microsoft.com/office/powerpoint/2010/main" val="1647353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4E3C3E6-258C-6C4C-BCEA-C59FCE46C50A}"/>
              </a:ext>
            </a:extLst>
          </p:cNvPr>
          <p:cNvGraphicFramePr>
            <a:graphicFrameLocks/>
          </p:cNvGraphicFramePr>
          <p:nvPr>
            <p:extLst>
              <p:ext uri="{D42A27DB-BD31-4B8C-83A1-F6EECF244321}">
                <p14:modId xmlns:p14="http://schemas.microsoft.com/office/powerpoint/2010/main" val="2536210361"/>
              </p:ext>
            </p:extLst>
          </p:nvPr>
        </p:nvGraphicFramePr>
        <p:xfrm>
          <a:off x="-209550" y="-116798"/>
          <a:ext cx="12611100" cy="7493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FC3D4D17-81CE-B341-8EE4-321AC1EE72AD}"/>
              </a:ext>
            </a:extLst>
          </p:cNvPr>
          <p:cNvGraphicFramePr/>
          <p:nvPr>
            <p:extLst>
              <p:ext uri="{D42A27DB-BD31-4B8C-83A1-F6EECF244321}">
                <p14:modId xmlns:p14="http://schemas.microsoft.com/office/powerpoint/2010/main" val="3935106470"/>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18322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descr="A picture containing indoor, holding, table, small&#10;&#10;Description automatically generated">
            <a:extLst>
              <a:ext uri="{FF2B5EF4-FFF2-40B4-BE49-F238E27FC236}">
                <a16:creationId xmlns:a16="http://schemas.microsoft.com/office/drawing/2014/main" id="{E3F38BB1-B7FF-424F-8325-BB839F127248}"/>
              </a:ext>
            </a:extLst>
          </p:cNvPr>
          <p:cNvPicPr>
            <a:picLocks noChangeAspect="1"/>
          </p:cNvPicPr>
          <p:nvPr/>
        </p:nvPicPr>
        <p:blipFill>
          <a:blip r:embed="rId3"/>
          <a:stretch>
            <a:fillRect/>
          </a:stretch>
        </p:blipFill>
        <p:spPr>
          <a:xfrm>
            <a:off x="-162658" y="0"/>
            <a:ext cx="12517315" cy="6858000"/>
          </a:xfrm>
          <a:prstGeom prst="rect">
            <a:avLst/>
          </a:prstGeom>
        </p:spPr>
      </p:pic>
      <p:sp>
        <p:nvSpPr>
          <p:cNvPr id="8" name="Title 10">
            <a:extLst>
              <a:ext uri="{FF2B5EF4-FFF2-40B4-BE49-F238E27FC236}">
                <a16:creationId xmlns:a16="http://schemas.microsoft.com/office/drawing/2014/main" id="{700BC1A6-AA31-5643-9C94-81B8070E1CE8}"/>
              </a:ext>
            </a:extLst>
          </p:cNvPr>
          <p:cNvSpPr>
            <a:spLocks noGrp="1"/>
          </p:cNvSpPr>
          <p:nvPr>
            <p:ph type="title"/>
          </p:nvPr>
        </p:nvSpPr>
        <p:spPr>
          <a:xfrm>
            <a:off x="4854546" y="710636"/>
            <a:ext cx="7500111" cy="1943880"/>
          </a:xfrm>
        </p:spPr>
        <p:txBody>
          <a:bodyPr anchor="t" anchorCtr="0">
            <a:noAutofit/>
          </a:bodyPr>
          <a:lstStyle/>
          <a:p>
            <a:r>
              <a:rPr lang="en-US" sz="6000" dirty="0">
                <a:solidFill>
                  <a:schemeClr val="tx1"/>
                </a:solidFill>
              </a:rPr>
              <a:t>something to be</a:t>
            </a:r>
          </a:p>
        </p:txBody>
      </p:sp>
      <p:sp>
        <p:nvSpPr>
          <p:cNvPr id="9" name="Title 10">
            <a:extLst>
              <a:ext uri="{FF2B5EF4-FFF2-40B4-BE49-F238E27FC236}">
                <a16:creationId xmlns:a16="http://schemas.microsoft.com/office/drawing/2014/main" id="{8EE091A1-5116-2F48-9B55-7D9BA98F1690}"/>
              </a:ext>
            </a:extLst>
          </p:cNvPr>
          <p:cNvSpPr txBox="1">
            <a:spLocks/>
          </p:cNvSpPr>
          <p:nvPr/>
        </p:nvSpPr>
        <p:spPr>
          <a:xfrm>
            <a:off x="11029152" y="2343537"/>
            <a:ext cx="1315248" cy="108546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6000" dirty="0">
                <a:solidFill>
                  <a:schemeClr val="tx1"/>
                </a:solidFill>
              </a:rPr>
              <a:t>of</a:t>
            </a:r>
          </a:p>
        </p:txBody>
      </p:sp>
      <p:sp>
        <p:nvSpPr>
          <p:cNvPr id="10" name="Title 10">
            <a:extLst>
              <a:ext uri="{FF2B5EF4-FFF2-40B4-BE49-F238E27FC236}">
                <a16:creationId xmlns:a16="http://schemas.microsoft.com/office/drawing/2014/main" id="{8D2DF499-1D46-A349-AEE7-323FC6BB0DCC}"/>
              </a:ext>
            </a:extLst>
          </p:cNvPr>
          <p:cNvSpPr txBox="1">
            <a:spLocks/>
          </p:cNvSpPr>
          <p:nvPr/>
        </p:nvSpPr>
        <p:spPr>
          <a:xfrm>
            <a:off x="6416646" y="971488"/>
            <a:ext cx="5609492" cy="194388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13800" b="1" dirty="0">
                <a:solidFill>
                  <a:schemeClr val="tx1"/>
                </a:solidFill>
                <a:effectLst>
                  <a:outerShdw blurRad="50800" dist="38100" dir="2700000" algn="tl" rotWithShape="0">
                    <a:prstClr val="black">
                      <a:alpha val="40000"/>
                    </a:prstClr>
                  </a:outerShdw>
                </a:effectLst>
              </a:rPr>
              <a:t>proud</a:t>
            </a:r>
            <a:endParaRPr lang="en-US" sz="13800" dirty="0">
              <a:solidFill>
                <a:schemeClr val="tx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369662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hand holding a tennis racket&#10;&#10;Description automatically generated">
            <a:extLst>
              <a:ext uri="{FF2B5EF4-FFF2-40B4-BE49-F238E27FC236}">
                <a16:creationId xmlns:a16="http://schemas.microsoft.com/office/drawing/2014/main" id="{BF28B1BC-AD1A-B443-8C38-477590F3D8A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7854"/>
            <a:ext cx="12192000" cy="7073707"/>
          </a:xfrm>
          <a:prstGeom prst="rect">
            <a:avLst/>
          </a:prstGeom>
        </p:spPr>
      </p:pic>
      <p:sp>
        <p:nvSpPr>
          <p:cNvPr id="8" name="TextBox 7">
            <a:extLst>
              <a:ext uri="{FF2B5EF4-FFF2-40B4-BE49-F238E27FC236}">
                <a16:creationId xmlns:a16="http://schemas.microsoft.com/office/drawing/2014/main" id="{BB22D234-511C-0D4D-8193-59E6B88FE5DC}"/>
              </a:ext>
            </a:extLst>
          </p:cNvPr>
          <p:cNvSpPr txBox="1"/>
          <p:nvPr/>
        </p:nvSpPr>
        <p:spPr>
          <a:xfrm>
            <a:off x="4546060" y="1028343"/>
            <a:ext cx="8680174" cy="2862322"/>
          </a:xfrm>
          <a:prstGeom prst="rect">
            <a:avLst/>
          </a:prstGeom>
          <a:noFill/>
        </p:spPr>
        <p:txBody>
          <a:bodyPr wrap="square" rtlCol="0">
            <a:spAutoFit/>
          </a:bodyPr>
          <a:lstStyle/>
          <a:p>
            <a:r>
              <a:rPr lang="en-US" sz="18000" b="1"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good</a:t>
            </a:r>
          </a:p>
        </p:txBody>
      </p:sp>
      <p:sp>
        <p:nvSpPr>
          <p:cNvPr id="9" name="TextBox 8">
            <a:extLst>
              <a:ext uri="{FF2B5EF4-FFF2-40B4-BE49-F238E27FC236}">
                <a16:creationId xmlns:a16="http://schemas.microsoft.com/office/drawing/2014/main" id="{C8D5E3B4-CD33-0645-BDB7-F8D57D7C92D3}"/>
              </a:ext>
            </a:extLst>
          </p:cNvPr>
          <p:cNvSpPr txBox="1"/>
          <p:nvPr/>
        </p:nvSpPr>
        <p:spPr>
          <a:xfrm>
            <a:off x="5888619" y="2619863"/>
            <a:ext cx="8680174" cy="2862322"/>
          </a:xfrm>
          <a:prstGeom prst="rect">
            <a:avLst/>
          </a:prstGeom>
          <a:noFill/>
        </p:spPr>
        <p:txBody>
          <a:bodyPr wrap="square" rtlCol="0">
            <a:spAutoFit/>
          </a:bodyPr>
          <a:lstStyle/>
          <a:p>
            <a:r>
              <a:rPr lang="en-US" sz="18000" b="1" dirty="0">
                <a:solidFill>
                  <a:schemeClr val="bg1"/>
                </a:solidFill>
                <a:effectLst>
                  <a:outerShdw blurRad="50800" dist="38100" dir="2700000" algn="tl" rotWithShape="0">
                    <a:prstClr val="black">
                      <a:alpha val="40000"/>
                    </a:prstClr>
                  </a:outerShdw>
                </a:effectLst>
                <a:latin typeface="Rocket Sans" panose="020B0602020202020204" pitchFamily="34" charset="0"/>
                <a:ea typeface="Rocket Sans" panose="020B0602020202020204" pitchFamily="34" charset="0"/>
              </a:rPr>
              <a:t>news</a:t>
            </a:r>
          </a:p>
        </p:txBody>
      </p:sp>
    </p:spTree>
    <p:extLst>
      <p:ext uri="{BB962C8B-B14F-4D97-AF65-F5344CB8AC3E}">
        <p14:creationId xmlns:p14="http://schemas.microsoft.com/office/powerpoint/2010/main" val="3268701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48E8AC9A-6FAC-894B-ADC4-49380E9B7847}"/>
              </a:ext>
            </a:extLst>
          </p:cNvPr>
          <p:cNvSpPr txBox="1">
            <a:spLocks/>
          </p:cNvSpPr>
          <p:nvPr/>
        </p:nvSpPr>
        <p:spPr>
          <a:xfrm>
            <a:off x="189039" y="658258"/>
            <a:ext cx="3824023" cy="76110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4800" b="1" dirty="0"/>
              <a:t>My Journey</a:t>
            </a:r>
            <a:endParaRPr lang="en-US" sz="4800" dirty="0">
              <a:solidFill>
                <a:schemeClr val="accent1"/>
              </a:solidFill>
            </a:endParaRPr>
          </a:p>
        </p:txBody>
      </p:sp>
      <p:pic>
        <p:nvPicPr>
          <p:cNvPr id="3" name="Picture 2" descr="A person standing in front of a blackboard&#10;&#10;Description automatically generated">
            <a:extLst>
              <a:ext uri="{FF2B5EF4-FFF2-40B4-BE49-F238E27FC236}">
                <a16:creationId xmlns:a16="http://schemas.microsoft.com/office/drawing/2014/main" id="{E9D6172E-C199-8540-A3A3-224CFC9CF8B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612" y="-1"/>
            <a:ext cx="12212612" cy="6858001"/>
          </a:xfrm>
          <a:prstGeom prst="rect">
            <a:avLst/>
          </a:prstGeom>
        </p:spPr>
      </p:pic>
      <p:sp>
        <p:nvSpPr>
          <p:cNvPr id="8" name="Title 10">
            <a:extLst>
              <a:ext uri="{FF2B5EF4-FFF2-40B4-BE49-F238E27FC236}">
                <a16:creationId xmlns:a16="http://schemas.microsoft.com/office/drawing/2014/main" id="{15ABD48B-59F1-B244-A08A-B113497F3242}"/>
              </a:ext>
            </a:extLst>
          </p:cNvPr>
          <p:cNvSpPr>
            <a:spLocks noGrp="1"/>
          </p:cNvSpPr>
          <p:nvPr>
            <p:ph type="title"/>
          </p:nvPr>
        </p:nvSpPr>
        <p:spPr>
          <a:xfrm>
            <a:off x="385412" y="583576"/>
            <a:ext cx="7505674" cy="2235690"/>
          </a:xfrm>
        </p:spPr>
        <p:txBody>
          <a:bodyPr anchor="t" anchorCtr="0">
            <a:noAutofit/>
          </a:bodyPr>
          <a:lstStyle/>
          <a:p>
            <a:r>
              <a:rPr lang="en-US" sz="13800" b="1" dirty="0">
                <a:solidFill>
                  <a:srgbClr val="FFD933"/>
                </a:solidFill>
                <a:effectLst>
                  <a:outerShdw blurRad="50800" dist="38100" dir="2700000" algn="tl" rotWithShape="0">
                    <a:prstClr val="black">
                      <a:alpha val="40000"/>
                    </a:prstClr>
                  </a:outerShdw>
                </a:effectLst>
              </a:rPr>
              <a:t>journey</a:t>
            </a:r>
            <a:endParaRPr lang="en-US" sz="13800" dirty="0">
              <a:solidFill>
                <a:srgbClr val="FFD933"/>
              </a:solidFill>
              <a:effectLst>
                <a:outerShdw blurRad="50800" dist="38100" dir="2700000" algn="tl" rotWithShape="0">
                  <a:prstClr val="black">
                    <a:alpha val="40000"/>
                  </a:prstClr>
                </a:outerShdw>
              </a:effectLst>
            </a:endParaRPr>
          </a:p>
        </p:txBody>
      </p:sp>
      <p:sp>
        <p:nvSpPr>
          <p:cNvPr id="9" name="Title 10">
            <a:extLst>
              <a:ext uri="{FF2B5EF4-FFF2-40B4-BE49-F238E27FC236}">
                <a16:creationId xmlns:a16="http://schemas.microsoft.com/office/drawing/2014/main" id="{C967C2BB-75A9-1848-ADCE-6A92907FF2CC}"/>
              </a:ext>
            </a:extLst>
          </p:cNvPr>
          <p:cNvSpPr txBox="1">
            <a:spLocks/>
          </p:cNvSpPr>
          <p:nvPr/>
        </p:nvSpPr>
        <p:spPr>
          <a:xfrm>
            <a:off x="965707" y="359029"/>
            <a:ext cx="2838773" cy="1042753"/>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6000" dirty="0"/>
              <a:t>my</a:t>
            </a:r>
            <a:endParaRPr lang="en-US" sz="7200" dirty="0"/>
          </a:p>
        </p:txBody>
      </p:sp>
    </p:spTree>
    <p:extLst>
      <p:ext uri="{BB962C8B-B14F-4D97-AF65-F5344CB8AC3E}">
        <p14:creationId xmlns:p14="http://schemas.microsoft.com/office/powerpoint/2010/main" val="950055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C5E749A0C49DC46936E0BBC186955FC" ma:contentTypeVersion="2" ma:contentTypeDescription="Create a new document." ma:contentTypeScope="" ma:versionID="cf083025ba3273c27b5ed17b6901e6c4">
  <xsd:schema xmlns:xsd="http://www.w3.org/2001/XMLSchema" xmlns:xs="http://www.w3.org/2001/XMLSchema" xmlns:p="http://schemas.microsoft.com/office/2006/metadata/properties" xmlns:ns2="eb0bef7f-96a2-49e5-9e8a-69fe1653df5d" targetNamespace="http://schemas.microsoft.com/office/2006/metadata/properties" ma:root="true" ma:fieldsID="e0bd74f02c34eded4b3ee61cc3c9d4fb" ns2:_="">
    <xsd:import namespace="eb0bef7f-96a2-49e5-9e8a-69fe1653df5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0bef7f-96a2-49e5-9e8a-69fe1653d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ED4446-15C2-4D03-9F94-FC64632B450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04ADC67-D92A-4668-AFDF-017D7D56EC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0bef7f-96a2-49e5-9e8a-69fe1653df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2F26EE-F290-4C96-A301-FD4BF11591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3295</TotalTime>
  <Words>2882</Words>
  <Application>Microsoft Macintosh PowerPoint</Application>
  <PresentationFormat>Widescreen</PresentationFormat>
  <Paragraphs>303</Paragraphs>
  <Slides>38</Slides>
  <Notes>38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Arial</vt:lpstr>
      <vt:lpstr>Calibri</vt:lpstr>
      <vt:lpstr>Chalkduster</vt:lpstr>
      <vt:lpstr>Rocket Sans</vt:lpstr>
      <vt:lpstr>Office Theme</vt:lpstr>
      <vt:lpstr>1_Office Theme</vt:lpstr>
      <vt:lpstr>My Journey Learning Flutter</vt:lpstr>
      <vt:lpstr>technology</vt:lpstr>
      <vt:lpstr>PowerPoint Presentation</vt:lpstr>
      <vt:lpstr>from</vt:lpstr>
      <vt:lpstr>this</vt:lpstr>
      <vt:lpstr>PowerPoint Presentation</vt:lpstr>
      <vt:lpstr>something to be</vt:lpstr>
      <vt:lpstr>PowerPoint Presentation</vt:lpstr>
      <vt:lpstr>journey</vt:lpstr>
      <vt:lpstr>PowerPoint Presentation</vt:lpstr>
      <vt:lpstr>PowerPoint Presentation</vt:lpstr>
      <vt:lpstr>PowerPoint Presentation</vt:lpstr>
      <vt:lpstr>#100DaysOfCode</vt:lpstr>
      <vt:lpstr>PowerPoint Presentation</vt:lpstr>
      <vt:lpstr>Nothing can beat self-directed effort toward learning or accomplishing something...” </vt:lpstr>
      <vt:lpstr>PowerPoint Presentation</vt:lpstr>
      <vt:lpstr>PowerPoint Presentation</vt:lpstr>
      <vt:lpstr>PowerPoint Presentation</vt:lpstr>
      <vt:lpstr>PowerPoint Presentation</vt:lpstr>
      <vt:lpstr>sounds like a lot of rules…</vt:lpstr>
      <vt:lpstr>PowerPoint Presentation</vt:lpstr>
      <vt:lpstr>I totally suck with commitments</vt:lpstr>
      <vt:lpstr>PowerPoint Presentation</vt:lpstr>
      <vt:lpstr>sounds a lot like work…</vt:lpstr>
      <vt:lpstr>PowerPoint Presentation</vt:lpstr>
      <vt:lpstr>I have NO friends on twitter!</vt:lpstr>
      <vt:lpstr>PowerPoint Presentation</vt:lpstr>
      <vt:lpstr>aren't all the cool ideas already built?</vt:lpstr>
      <vt:lpstr>PowerPoint Presentation</vt:lpstr>
      <vt:lpstr>will this make me rich?</vt:lpstr>
      <vt:lpstr>PowerPoint Presentation</vt:lpstr>
      <vt:lpstr>the last time I coded we used floppy disks</vt:lpstr>
      <vt:lpstr>mobile</vt:lpstr>
      <vt:lpstr>PowerPoint Presentation</vt:lpstr>
      <vt:lpstr>where should  I start?</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Keeping up with Joneses and their Technology</dc:title>
  <dc:creator>Ward, Don</dc:creator>
  <cp:lastModifiedBy>Ward, Don</cp:lastModifiedBy>
  <cp:revision>77</cp:revision>
  <dcterms:created xsi:type="dcterms:W3CDTF">2019-09-24T20:34:14Z</dcterms:created>
  <dcterms:modified xsi:type="dcterms:W3CDTF">2019-11-05T16:05:22Z</dcterms:modified>
</cp:coreProperties>
</file>